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6" r:id="rId3"/>
    <p:sldId id="397" r:id="rId4"/>
    <p:sldId id="398" r:id="rId5"/>
    <p:sldId id="402" r:id="rId6"/>
    <p:sldId id="403" r:id="rId7"/>
    <p:sldId id="404" r:id="rId8"/>
    <p:sldId id="286" r:id="rId9"/>
    <p:sldId id="281" r:id="rId10"/>
    <p:sldId id="348" r:id="rId11"/>
    <p:sldId id="282" r:id="rId12"/>
    <p:sldId id="452" r:id="rId13"/>
    <p:sldId id="453" r:id="rId14"/>
    <p:sldId id="523" r:id="rId15"/>
    <p:sldId id="524" r:id="rId16"/>
    <p:sldId id="525" r:id="rId17"/>
    <p:sldId id="526" r:id="rId18"/>
    <p:sldId id="527" r:id="rId19"/>
    <p:sldId id="298" r:id="rId20"/>
    <p:sldId id="495" r:id="rId21"/>
    <p:sldId id="257" r:id="rId22"/>
    <p:sldId id="258" r:id="rId23"/>
    <p:sldId id="292" r:id="rId24"/>
    <p:sldId id="293" r:id="rId25"/>
    <p:sldId id="295" r:id="rId26"/>
    <p:sldId id="355" r:id="rId27"/>
    <p:sldId id="322" r:id="rId28"/>
    <p:sldId id="399" r:id="rId29"/>
    <p:sldId id="400" r:id="rId30"/>
    <p:sldId id="401" r:id="rId31"/>
    <p:sldId id="264" r:id="rId32"/>
    <p:sldId id="346" r:id="rId33"/>
    <p:sldId id="287" r:id="rId34"/>
    <p:sldId id="267" r:id="rId35"/>
    <p:sldId id="330" r:id="rId36"/>
    <p:sldId id="573" r:id="rId37"/>
    <p:sldId id="499" r:id="rId38"/>
    <p:sldId id="497" r:id="rId39"/>
    <p:sldId id="498" r:id="rId40"/>
    <p:sldId id="533" r:id="rId41"/>
    <p:sldId id="534" r:id="rId42"/>
    <p:sldId id="535" r:id="rId43"/>
    <p:sldId id="455" r:id="rId44"/>
    <p:sldId id="454" r:id="rId45"/>
    <p:sldId id="354" r:id="rId46"/>
    <p:sldId id="270" r:id="rId47"/>
    <p:sldId id="522" r:id="rId48"/>
    <p:sldId id="531" r:id="rId49"/>
    <p:sldId id="532" r:id="rId50"/>
    <p:sldId id="528" r:id="rId51"/>
    <p:sldId id="529" r:id="rId52"/>
    <p:sldId id="536" r:id="rId53"/>
    <p:sldId id="537" r:id="rId54"/>
    <p:sldId id="538" r:id="rId55"/>
    <p:sldId id="539" r:id="rId56"/>
    <p:sldId id="304" r:id="rId57"/>
    <p:sldId id="305" r:id="rId58"/>
    <p:sldId id="276" r:id="rId59"/>
    <p:sldId id="340" r:id="rId60"/>
    <p:sldId id="341" r:id="rId61"/>
    <p:sldId id="342" r:id="rId62"/>
    <p:sldId id="352" r:id="rId63"/>
    <p:sldId id="279" r:id="rId64"/>
  </p:sldIdLst>
  <p:sldSz cx="12192000" cy="6858000"/>
  <p:notesSz cx="6858000" cy="9144000"/>
  <p:custDataLst>
    <p:tags r:id="rId6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CC00FF"/>
    <a:srgbClr val="FFFFCC"/>
    <a:srgbClr val="0000FF"/>
    <a:srgbClr val="FFFF99"/>
    <a:srgbClr val="008000"/>
    <a:srgbClr val="FFFF66"/>
    <a:srgbClr val="99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058" autoAdjust="0"/>
  </p:normalViewPr>
  <p:slideViewPr>
    <p:cSldViewPr showGuides="1">
      <p:cViewPr varScale="1">
        <p:scale>
          <a:sx n="84" d="100"/>
          <a:sy n="84" d="100"/>
        </p:scale>
        <p:origin x="204" y="60"/>
      </p:cViewPr>
      <p:guideLst>
        <p:guide orient="horz" pos="2114"/>
        <p:guide pos="3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12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1C6C4-2FB4-4F06-90B7-49885A5FEA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2E073-4F98-451E-BDB5-018906CB05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34AF6-AEC9-4688-9894-B26B6F7419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A6035-3E4A-4ECA-A6C4-BD68D1B19F6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8A340-1355-4E61-AC15-2BBF7818B2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78F90-5CDD-44EC-AEB4-179C566A13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C5A4B-DA1B-43F1-9320-3819B1F685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F6138-03BC-461D-B60A-0749D57974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3C53F-298F-4054-94D5-C532271AFD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14C72-2FE5-427A-A07B-81E5BFCD9A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B8072-1585-45A4-BD1D-81F289EDC0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494E94A6-EB5B-4DA7-B721-7E75E60C084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28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GIF"/><Relationship Id="rId2" Type="http://schemas.openxmlformats.org/officeDocument/2006/relationships/image" Target="../media/image10.pn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1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2.xml"/><Relationship Id="rId2" Type="http://schemas.openxmlformats.org/officeDocument/2006/relationships/image" Target="../media/image46.png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3.xml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4.xml"/><Relationship Id="rId2" Type="http://schemas.openxmlformats.org/officeDocument/2006/relationships/image" Target="../media/image46.png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9.jpe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tags" Target="../tags/tag5.xml"/><Relationship Id="rId5" Type="http://schemas.openxmlformats.org/officeDocument/2006/relationships/image" Target="../media/image52.jpe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6.jpeg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53.jpeg"/><Relationship Id="rId1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tags" Target="../tags/tag6.xml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tags" Target="../tags/tag8.xml"/><Relationship Id="rId5" Type="http://schemas.openxmlformats.org/officeDocument/2006/relationships/image" Target="../media/image65.jpeg"/><Relationship Id="rId4" Type="http://schemas.openxmlformats.org/officeDocument/2006/relationships/tags" Target="../tags/tag7.xml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jpeg"/><Relationship Id="rId1" Type="http://schemas.openxmlformats.org/officeDocument/2006/relationships/tags" Target="../tags/tag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 txBox="1">
            <a:spLocks noChangeArrowheads="1"/>
          </p:cNvSpPr>
          <p:nvPr/>
        </p:nvSpPr>
        <p:spPr bwMode="auto">
          <a:xfrm>
            <a:off x="839416" y="1628800"/>
            <a:ext cx="10585176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to talk about how often you do things with some adverbs of frequency: </a:t>
            </a:r>
            <a:r>
              <a:rPr lang="en-US" altLang="zh-CN" dirty="0" smtClean="0">
                <a:solidFill>
                  <a:srgbClr val="0000FF"/>
                </a:solidFill>
              </a:rPr>
              <a:t>always / usually / often / sometimes / </a:t>
            </a:r>
            <a:r>
              <a:rPr lang="en-US" altLang="zh-CN" dirty="0">
                <a:solidFill>
                  <a:srgbClr val="0000FF"/>
                </a:solidFill>
              </a:rPr>
              <a:t>hardly ever </a:t>
            </a:r>
            <a:r>
              <a:rPr lang="en-US" altLang="zh-CN" dirty="0" smtClean="0">
                <a:solidFill>
                  <a:srgbClr val="0000FF"/>
                </a:solidFill>
              </a:rPr>
              <a:t>/ never / </a:t>
            </a:r>
            <a:r>
              <a:rPr lang="en-US" altLang="zh-CN" dirty="0">
                <a:solidFill>
                  <a:srgbClr val="0000FF"/>
                </a:solidFill>
              </a:rPr>
              <a:t>twice…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listen for some specific information in conversations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To understand the conversation between Claire and Jack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To learn some new words and expressions</a:t>
            </a:r>
            <a:endParaRPr lang="en-US" altLang="zh-CN" dirty="0"/>
          </a:p>
        </p:txBody>
      </p:sp>
      <p:pic>
        <p:nvPicPr>
          <p:cNvPr id="84998" name="Picture 6" descr="Learning objecti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548680"/>
            <a:ext cx="568960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0648"/>
            <a:ext cx="9865096" cy="59813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81422" y="654175"/>
            <a:ext cx="68766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</a:t>
            </a:r>
            <a:r>
              <a:rPr lang="en-US" altLang="zh-CN" dirty="0" smtClean="0">
                <a:cs typeface="Times New Roman" panose="02020603050405020304" pitchFamily="18" charset="0"/>
              </a:rPr>
              <a:t>do they do </a:t>
            </a:r>
            <a:r>
              <a:rPr lang="en-US" altLang="zh-CN" dirty="0">
                <a:cs typeface="Times New Roman" panose="02020603050405020304" pitchFamily="18" charset="0"/>
              </a:rPr>
              <a:t>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60096" y="2402040"/>
            <a:ext cx="204806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They…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7688" y="3940125"/>
            <a:ext cx="22797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Do </a:t>
            </a:r>
            <a:r>
              <a:rPr lang="en-US" altLang="zh-CN" dirty="0" smtClean="0">
                <a:cs typeface="Times New Roman" panose="02020603050405020304" pitchFamily="18" charset="0"/>
              </a:rPr>
              <a:t>they…?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6857" y="5374934"/>
            <a:ext cx="62068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....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04" y="2015060"/>
            <a:ext cx="1876329" cy="151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7" y="3671897"/>
            <a:ext cx="2054332" cy="13692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2" name="Picture 38" descr="p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82" y="91947"/>
            <a:ext cx="4393158" cy="10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5365" r="2680" b="5440"/>
          <a:stretch>
            <a:fillRect/>
          </a:stretch>
        </p:blipFill>
        <p:spPr>
          <a:xfrm>
            <a:off x="6960096" y="2716220"/>
            <a:ext cx="5184576" cy="3744416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352" y="2326931"/>
            <a:ext cx="6552728" cy="438658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1. What’s the boy’s name?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2. Is the person asking questions a man or a woman? What’s her job?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3. </a:t>
            </a:r>
            <a:r>
              <a:rPr lang="en-US" altLang="zh-CN" dirty="0"/>
              <a:t>What question is the reporter asking?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4</a:t>
            </a:r>
            <a:r>
              <a:rPr lang="en-US" altLang="zh-CN" dirty="0"/>
              <a:t>. What’s the boy’s answer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5. What other activities does the boy do?</a:t>
            </a:r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19666" y="1052736"/>
            <a:ext cx="109287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Tao is talking about how often he does these activities. Look at the picture and answer the questions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3997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87127"/>
            <a:ext cx="3033573" cy="2246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791744" y="1436287"/>
            <a:ext cx="7776864" cy="134806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zh-CN" altLang="en-US" sz="3400" dirty="0" smtClean="0"/>
              <a:t>在听力过程中可以利用一些</a:t>
            </a:r>
            <a:r>
              <a:rPr lang="zh-CN" altLang="en-US" sz="3400" dirty="0" smtClean="0">
                <a:solidFill>
                  <a:srgbClr val="FF0000"/>
                </a:solidFill>
              </a:rPr>
              <a:t>非听力因素来辅助理解</a:t>
            </a:r>
            <a:r>
              <a:rPr lang="zh-CN" altLang="en-US" sz="3400" dirty="0" smtClean="0"/>
              <a:t>，提高听力效率。</a:t>
            </a:r>
            <a:endParaRPr lang="en-US" altLang="zh-CN" sz="34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95400" y="3573016"/>
            <a:ext cx="11044597" cy="2308324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图片、场景</a:t>
            </a:r>
            <a:r>
              <a:rPr lang="zh-CN" altLang="en-US" dirty="0" smtClean="0"/>
              <a:t>的观察和判断</a:t>
            </a:r>
            <a:endParaRPr lang="en-US" altLang="zh-CN" dirty="0" smtClean="0"/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听力活动中所给的文字线索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主题人物身份的判断</a:t>
            </a:r>
            <a:r>
              <a:rPr lang="zh-CN" altLang="en-US" dirty="0" smtClean="0"/>
              <a:t>，预测他们的语言行为及语言内容</a:t>
            </a:r>
            <a:endParaRPr lang="en-US" altLang="zh-CN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2279576" y="1784406"/>
            <a:ext cx="7417319" cy="7201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How often do you do these activities?</a:t>
            </a:r>
            <a:endParaRPr lang="en-US" altLang="zh-CN" sz="3400" dirty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32273" y="2620952"/>
            <a:ext cx="3529012" cy="358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to the movies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read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……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90125" name="Picture 13" descr="U1043P1T1D13018233F21DT20070518092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24" y="3068960"/>
            <a:ext cx="4681538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0" y="405884"/>
            <a:ext cx="4627970" cy="12621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075287" y="2255513"/>
            <a:ext cx="7002264" cy="797719"/>
          </a:xfrm>
          <a:prstGeom prst="wedgeRoundRectCallout">
            <a:avLst>
              <a:gd name="adj1" fmla="val -54598"/>
              <a:gd name="adj2" fmla="val 12463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use the Internet?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083572" y="3758054"/>
            <a:ext cx="4283968" cy="550123"/>
          </a:xfrm>
          <a:prstGeom prst="wedgeRoundRectCallout">
            <a:avLst>
              <a:gd name="adj1" fmla="val 60935"/>
              <a:gd name="adj2" fmla="val 13364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I use the Internet  …  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923480" y="4659778"/>
            <a:ext cx="6764808" cy="706441"/>
          </a:xfrm>
          <a:prstGeom prst="wedgeRoundRectCallout">
            <a:avLst>
              <a:gd name="adj1" fmla="val -53007"/>
              <a:gd name="adj2" fmla="val -163251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What’s your favorite </a:t>
            </a:r>
            <a:r>
              <a:rPr lang="en-US" altLang="zh-CN" dirty="0" smtClean="0">
                <a:cs typeface="Times New Roman" panose="02020603050405020304" pitchFamily="18" charset="0"/>
              </a:rPr>
              <a:t>website (</a:t>
            </a:r>
            <a:r>
              <a:rPr lang="zh-CN" altLang="en-US" dirty="0" smtClean="0">
                <a:cs typeface="Times New Roman" panose="02020603050405020304" pitchFamily="18" charset="0"/>
              </a:rPr>
              <a:t>网站</a:t>
            </a:r>
            <a:r>
              <a:rPr lang="en-US" altLang="zh-CN" dirty="0" smtClean="0">
                <a:cs typeface="Times New Roman" panose="02020603050405020304" pitchFamily="18" charset="0"/>
              </a:rPr>
              <a:t>)?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715200" y="5664496"/>
            <a:ext cx="1187450" cy="720725"/>
          </a:xfrm>
          <a:prstGeom prst="wedgeRoundRectCallout">
            <a:avLst>
              <a:gd name="adj1" fmla="val 103344"/>
              <a:gd name="adj2" fmla="val -12533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6" y="692696"/>
            <a:ext cx="3671888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540" y="330435"/>
            <a:ext cx="2540584" cy="2699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63932" y="2654372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572674" y="386040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100090" y="902855"/>
            <a:ext cx="4681537" cy="1222375"/>
          </a:xfrm>
          <a:prstGeom prst="wedgeRoundRectCallout">
            <a:avLst>
              <a:gd name="adj1" fmla="val -53864"/>
              <a:gd name="adj2" fmla="val 83768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English books?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508032" y="825751"/>
            <a:ext cx="3276600" cy="1235097"/>
          </a:xfrm>
          <a:prstGeom prst="wedgeRoundRectCallout">
            <a:avLst>
              <a:gd name="adj1" fmla="val 6006"/>
              <a:gd name="adj2" fmla="val 13678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read English books…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2242580" y="2959657"/>
            <a:ext cx="5377101" cy="696740"/>
          </a:xfrm>
          <a:prstGeom prst="wedgeRoundRectCallout">
            <a:avLst>
              <a:gd name="adj1" fmla="val -60235"/>
              <a:gd name="adj2" fmla="val -4686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What’s your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favorite</a:t>
            </a:r>
            <a:r>
              <a:rPr lang="en-US" altLang="zh-CN" dirty="0">
                <a:cs typeface="Times New Roman" panose="02020603050405020304" pitchFamily="18" charset="0"/>
              </a:rPr>
              <a:t> book?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932565" y="2918979"/>
            <a:ext cx="1620837" cy="1081088"/>
          </a:xfrm>
          <a:prstGeom prst="wedgeRoundRectCallout">
            <a:avLst>
              <a:gd name="adj1" fmla="val 75561"/>
              <a:gd name="adj2" fmla="val 38693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...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" name="圆角矩形标注 5"/>
          <p:cNvSpPr>
            <a:spLocks noChangeArrowheads="1"/>
          </p:cNvSpPr>
          <p:nvPr/>
        </p:nvSpPr>
        <p:spPr bwMode="auto">
          <a:xfrm>
            <a:off x="1932897" y="4544156"/>
            <a:ext cx="5180013" cy="613036"/>
          </a:xfrm>
          <a:prstGeom prst="wedgeRoundRectCallout">
            <a:avLst>
              <a:gd name="adj1" fmla="val -50131"/>
              <a:gd name="adj2" fmla="val -124020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it?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6"/>
          <p:cNvSpPr>
            <a:spLocks noChangeArrowheads="1"/>
          </p:cNvSpPr>
          <p:nvPr/>
        </p:nvSpPr>
        <p:spPr bwMode="auto">
          <a:xfrm>
            <a:off x="7861127" y="5012208"/>
            <a:ext cx="1692275" cy="1081088"/>
          </a:xfrm>
          <a:prstGeom prst="wedgeRoundRectCallout">
            <a:avLst>
              <a:gd name="adj1" fmla="val 63040"/>
              <a:gd name="adj2" fmla="val -122395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77186" y="2014318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723886" y="312239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2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18680" y="1226404"/>
            <a:ext cx="11161240" cy="3586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Is Claire free next week? Why?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kind of dance is Claire learning?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does Claire invite Jack to do? When can Jack join Claire for the activity?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122736" y="1802351"/>
            <a:ext cx="10657184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No, she isn’t free. Because the next week is quite full for her.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23392" y="548680"/>
            <a:ext cx="10873208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 and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194744" y="3017481"/>
            <a:ext cx="8414456" cy="63171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is learning swing dance.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194744" y="4781159"/>
            <a:ext cx="10153128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invites Jack to play tennis. Jack can join Claire on Tuesday.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/>
          <a:stretch>
            <a:fillRect/>
          </a:stretch>
        </p:blipFill>
        <p:spPr>
          <a:xfrm>
            <a:off x="5968189" y="548680"/>
            <a:ext cx="6080489" cy="56218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02656" y="1262814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cap="none" spc="0" dirty="0" smtClean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Ask and answer</a:t>
            </a:r>
            <a:endParaRPr lang="zh-CN" altLang="en-US" sz="5400" cap="none" spc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" y="87591"/>
            <a:ext cx="5346309" cy="1436628"/>
          </a:xfrm>
          <a:prstGeom prst="rect">
            <a:avLst/>
          </a:prstGeom>
        </p:spPr>
      </p:pic>
      <p:graphicFrame>
        <p:nvGraphicFramePr>
          <p:cNvPr id="6" name="Group 51"/>
          <p:cNvGraphicFramePr>
            <a:graphicFrameLocks noGrp="1"/>
          </p:cNvGraphicFramePr>
          <p:nvPr/>
        </p:nvGraphicFramePr>
        <p:xfrm>
          <a:off x="227185" y="2348880"/>
          <a:ext cx="6048672" cy="4061520"/>
        </p:xfrm>
        <a:graphic>
          <a:graphicData uri="http://schemas.openxmlformats.org/drawingml/2006/table">
            <a:tbl>
              <a:tblPr/>
              <a:tblGrid>
                <a:gridCol w="3024336"/>
                <a:gridCol w="3024336"/>
              </a:tblGrid>
              <a:tr h="481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24659" y="1124744"/>
            <a:ext cx="5195183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 watch TV?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 He watches TV twice a week.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Tao…?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</a:t>
            </a:r>
            <a:r>
              <a:rPr lang="zh-CN" altLang="en-US" dirty="0"/>
              <a:t> </a:t>
            </a:r>
            <a:r>
              <a:rPr lang="en-US" altLang="zh-CN" dirty="0" smtClean="0"/>
              <a:t>He…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WordArt 2"/>
          <p:cNvSpPr>
            <a:spLocks noChangeArrowheads="1" noChangeShapeType="1" noTextEdit="1"/>
          </p:cNvSpPr>
          <p:nvPr/>
        </p:nvSpPr>
        <p:spPr bwMode="auto">
          <a:xfrm>
            <a:off x="8904312" y="1124744"/>
            <a:ext cx="2592958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WordArt 4"/>
          <p:cNvSpPr>
            <a:spLocks noChangeArrowheads="1" noChangeShapeType="1" noTextEdit="1"/>
          </p:cNvSpPr>
          <p:nvPr/>
        </p:nvSpPr>
        <p:spPr bwMode="auto">
          <a:xfrm>
            <a:off x="5015880" y="1412776"/>
            <a:ext cx="6840612" cy="6206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exercise?</a:t>
            </a:r>
            <a:endParaRPr lang="zh-CN" altLang="en-US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670" y="116205"/>
            <a:ext cx="4444365" cy="9772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how often</a:t>
            </a:r>
            <a:r>
              <a:rPr lang="en-US" altLang="zh-CN" sz="2400" dirty="0"/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多久</a:t>
            </a:r>
            <a:r>
              <a:rPr kumimoji="1" lang="zh-CN" altLang="en-US" sz="2400" dirty="0">
                <a:solidFill>
                  <a:srgbClr val="FF0000"/>
                </a:solidFill>
              </a:rPr>
              <a:t>一次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/>
              <a:t>用于提问</a:t>
            </a:r>
            <a:r>
              <a:rPr lang="zh-CN" altLang="en-US" sz="2400" dirty="0">
                <a:solidFill>
                  <a:srgbClr val="FF0000"/>
                </a:solidFill>
              </a:rPr>
              <a:t>频率</a:t>
            </a:r>
            <a:r>
              <a:rPr lang="zh-CN" altLang="zh-CN" sz="2400" dirty="0"/>
              <a:t>的特殊疑问词组。</a:t>
            </a:r>
            <a:endParaRPr lang="en-US" altLang="zh-C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3174" y="1536276"/>
            <a:ext cx="2986806" cy="292387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picture. 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Talk about the weekend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activities.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328211"/>
            <a:ext cx="1219099" cy="1219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80" y="269015"/>
            <a:ext cx="8616660" cy="6462496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402874" y="5373214"/>
            <a:ext cx="7350850" cy="1224951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What do you usually do on weekends?</a:t>
            </a:r>
            <a:endParaRPr lang="en-US" altLang="zh-CN" dirty="0" smtClean="0"/>
          </a:p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I often …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745" y="5590679"/>
            <a:ext cx="790021" cy="7900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Section A 1 (1a-2d)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1" r="13820"/>
          <a:stretch>
            <a:fillRect/>
          </a:stretch>
        </p:blipFill>
        <p:spPr bwMode="auto">
          <a:xfrm>
            <a:off x="5303912" y="2852936"/>
            <a:ext cx="6264275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397000" y="1342390"/>
            <a:ext cx="896683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sz="3400" dirty="0" smtClean="0">
                <a:solidFill>
                  <a:srgbClr val="FF0000"/>
                </a:solidFill>
                <a:latin typeface="Arial" panose="020B0604020202020204" pitchFamily="34" charset="0"/>
              </a:rPr>
              <a:t>do</a:t>
            </a: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3400" dirty="0">
                <a:solidFill>
                  <a:srgbClr val="FF0000"/>
                </a:solidFill>
                <a:latin typeface="Arial" panose="020B0604020202020204" pitchFamily="34" charset="0"/>
              </a:rPr>
              <a:t>you</a:t>
            </a: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sz="3400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——I usually...</a:t>
            </a:r>
            <a:endParaRPr kumimoji="1"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110" y="1857514"/>
            <a:ext cx="790021" cy="790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30" y="2779395"/>
            <a:ext cx="5047615" cy="3365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32948" y="260985"/>
            <a:ext cx="327977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Free Talk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52557" y="5513689"/>
            <a:ext cx="52774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exercise/play sports/do sports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1409700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does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she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——She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2892425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536071" y="5586209"/>
            <a:ext cx="25006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read (a book)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60" y="2857500"/>
            <a:ext cx="4313555" cy="2635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32175" y="38481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sym typeface="+mn-ea"/>
              </a:rPr>
              <a:t>Ask and Answer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-22750" y="5229339"/>
            <a:ext cx="35579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play soccer/football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" y="1664970"/>
            <a:ext cx="3068320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watch TV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does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040500"/>
            <a:ext cx="390906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help with housework/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do housework/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do the dishes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5142" name="AutoShape 22"/>
          <p:cNvSpPr>
            <a:spLocks noChangeArrowheads="1"/>
          </p:cNvSpPr>
          <p:nvPr/>
        </p:nvSpPr>
        <p:spPr bwMode="auto">
          <a:xfrm>
            <a:off x="6671945" y="5733415"/>
            <a:ext cx="2156460" cy="951865"/>
          </a:xfrm>
          <a:prstGeom prst="wedgeRoundRectCallout">
            <a:avLst>
              <a:gd name="adj1" fmla="val -65018"/>
              <a:gd name="adj2" fmla="val -60516"/>
              <a:gd name="adj3" fmla="val 16667"/>
            </a:avLst>
          </a:prstGeom>
          <a:solidFill>
            <a:srgbClr val="7030A0"/>
          </a:solidFill>
          <a:ln>
            <a:noFill/>
          </a:ln>
          <a:effectLst/>
        </p:spPr>
        <p:txBody>
          <a:bodyPr/>
          <a:p>
            <a:r>
              <a:rPr lang="en-US" altLang="zh-CN" sz="2400" i="1" dirty="0">
                <a:solidFill>
                  <a:schemeClr val="bg1"/>
                </a:solidFill>
              </a:rPr>
              <a:t>un.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家务劳动</a:t>
            </a:r>
            <a:r>
              <a:rPr lang="en-US" altLang="zh-CN" sz="2400" dirty="0" smtClean="0">
                <a:solidFill>
                  <a:schemeClr val="bg1"/>
                </a:solidFill>
              </a:rPr>
              <a:t>;  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7" grpId="0"/>
      <p:bldP spid="5" grpId="0"/>
      <p:bldP spid="514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shopping/shop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31075" y="5373370"/>
            <a:ext cx="46234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to the movies/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see a movie/ watch a film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th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16"/>
          <p:cNvSpPr txBox="1">
            <a:spLocks noChangeArrowheads="1"/>
          </p:cNvSpPr>
          <p:nvPr/>
        </p:nvSpPr>
        <p:spPr bwMode="auto">
          <a:xfrm>
            <a:off x="460350" y="1785539"/>
            <a:ext cx="4064744" cy="373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</a:t>
            </a:r>
            <a:r>
              <a:rPr lang="en-US" altLang="zh-CN" sz="3000" dirty="0"/>
              <a:t>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   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2.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3.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4.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5.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094482" y="1796711"/>
            <a:ext cx="216058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064260" y="3573145"/>
            <a:ext cx="3891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read </a:t>
            </a:r>
            <a:r>
              <a:rPr lang="en-US" altLang="zh-CN" dirty="0" smtClean="0">
                <a:solidFill>
                  <a:srgbClr val="FF0000"/>
                </a:solidFill>
              </a:rPr>
              <a:t>(a book/books)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064147" y="4221136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064147" y="4863637"/>
            <a:ext cx="2087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1064260" y="3006725"/>
            <a:ext cx="3504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go shopping/</a:t>
            </a:r>
            <a:r>
              <a:rPr lang="en-US" altLang="zh-CN">
                <a:solidFill>
                  <a:srgbClr val="FF0000"/>
                </a:solidFill>
              </a:rPr>
              <a:t>shop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343025" y="118110"/>
            <a:ext cx="10424160" cy="15760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Look at the picture.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Make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 list(</a:t>
            </a:r>
            <a:r>
              <a:rPr lang="zh-CN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列表；清单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) of the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weekend activities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看图，列举周末活动。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98" y="1308222"/>
            <a:ext cx="6956161" cy="52171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-30564"/>
            <a:ext cx="1219099" cy="12190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3382" r="-793" b="64175"/>
          <a:stretch>
            <a:fillRect/>
          </a:stretch>
        </p:blipFill>
        <p:spPr>
          <a:xfrm>
            <a:off x="2858704" y="228112"/>
            <a:ext cx="7460168" cy="1025863"/>
          </a:xfrm>
          <a:prstGeom prst="rect">
            <a:avLst/>
          </a:prstGeom>
        </p:spPr>
      </p:pic>
      <p:sp>
        <p:nvSpPr>
          <p:cNvPr id="87042" name="TextBox 3"/>
          <p:cNvSpPr txBox="1">
            <a:spLocks noChangeArrowheads="1"/>
          </p:cNvSpPr>
          <p:nvPr/>
        </p:nvSpPr>
        <p:spPr bwMode="auto">
          <a:xfrm>
            <a:off x="3423284" y="383857"/>
            <a:ext cx="5938233" cy="6832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know these words?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3874961" y="2655889"/>
            <a:ext cx="4572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972055" y="3721512"/>
            <a:ext cx="1438214" cy="631711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5856035" y="5229200"/>
            <a:ext cx="1072730" cy="68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911653" y="4186798"/>
            <a:ext cx="2008883" cy="68326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sometimes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562172" y="4614774"/>
            <a:ext cx="1165704" cy="6832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9230651" y="3083508"/>
            <a:ext cx="1370888" cy="6317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721485" y="2122805"/>
            <a:ext cx="2355850" cy="68199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hardly ever 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145024" y="1245401"/>
            <a:ext cx="6771071" cy="683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请根据发生频率的不同由高到低排列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335280" y="1394460"/>
            <a:ext cx="2009775" cy="538480"/>
          </a:xfrm>
          <a:prstGeom prst="wedgeRoundRectCallout">
            <a:avLst>
              <a:gd name="adj1" fmla="val -11538"/>
              <a:gd name="adj2" fmla="val 84884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 marL="722630" indent="-722630"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几乎</a:t>
            </a:r>
            <a:r>
              <a:rPr lang="zh-CN" altLang="en-US" sz="2800" dirty="0" smtClean="0">
                <a:solidFill>
                  <a:schemeClr val="bg1"/>
                </a:solidFill>
              </a:rPr>
              <a:t>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75941" y="2894538"/>
            <a:ext cx="5067679" cy="565423"/>
          </a:xfrm>
          <a:prstGeom prst="wedgeRoundRectCallout">
            <a:avLst>
              <a:gd name="adj1" fmla="val -11828"/>
              <a:gd name="adj2" fmla="val -70440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在任何时候；从来；曾经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1913709" y="1679762"/>
            <a:ext cx="2232025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总是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通常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常常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有时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几乎从不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从未</a:t>
            </a:r>
            <a:endParaRPr kumimoji="1" lang="zh-CN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633662" y="1931861"/>
            <a:ext cx="1550988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9065260" y="2508885"/>
            <a:ext cx="5715" cy="3721735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2888 -0.15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0886 -0.128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0013 -0.239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7786 0.02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28998 0.457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26563 0.2078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animBg="1"/>
      <p:bldP spid="16391" grpId="0" animBg="1"/>
      <p:bldP spid="16392" grpId="0" animBg="1"/>
      <p:bldP spid="16393" grpId="0" animBg="1"/>
      <p:bldP spid="16394" grpId="0" animBg="1"/>
      <p:bldP spid="16395" grpId="0" bldLvl="0" animBg="1"/>
      <p:bldP spid="16396" grpId="0" animBg="1"/>
      <p:bldP spid="12" grpId="0" bldLvl="0" animBg="1"/>
      <p:bldP spid="13" grpId="0" animBg="1"/>
      <p:bldP spid="12" grpId="1" bldLvl="0" animBg="1"/>
      <p:bldP spid="13" grpId="1" animBg="1"/>
      <p:bldP spid="14350" grpId="0"/>
      <p:bldP spid="14351" grpId="0" bldLvl="0" animBg="1"/>
      <p:bldP spid="880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8151602" y="4437999"/>
            <a:ext cx="1570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055370" y="2609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——...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含</a:t>
            </a:r>
            <a:r>
              <a:rPr kumimoji="1" lang="zh-CN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频率副词词组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endParaRPr kumimoji="1" lang="en-US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15" y="1744345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96076" y="4438129"/>
            <a:ext cx="23539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read (books)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" y="1499870"/>
            <a:ext cx="4820285" cy="287083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799302" y="3860784"/>
            <a:ext cx="225933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once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295882" y="2420604"/>
            <a:ext cx="198818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sometimes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1270" y="5905500"/>
            <a:ext cx="9549130" cy="68199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once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一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>
                <a:solidFill>
                  <a:schemeClr val="tx1"/>
                </a:solidFill>
              </a:rPr>
              <a:t>;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twice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两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 smtClean="0"/>
              <a:t>; </a:t>
            </a:r>
            <a:r>
              <a:rPr lang="zh-CN" altLang="zh-CN" sz="3200" dirty="0" smtClean="0"/>
              <a:t>其他</a:t>
            </a:r>
            <a:r>
              <a:rPr lang="zh-CN" altLang="zh-CN" sz="3200" dirty="0"/>
              <a:t>的次数</a:t>
            </a:r>
            <a:r>
              <a:rPr lang="zh-CN" altLang="zh-CN" sz="3200" dirty="0" smtClean="0"/>
              <a:t>表达</a:t>
            </a:r>
            <a:r>
              <a:rPr lang="en-US" altLang="zh-CN" sz="3200" dirty="0" smtClean="0"/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数字 </a:t>
            </a:r>
            <a:r>
              <a:rPr lang="en-US" altLang="zh-CN" sz="3200" dirty="0">
                <a:solidFill>
                  <a:srgbClr val="FF0000"/>
                </a:solidFill>
              </a:rPr>
              <a:t>+ times</a:t>
            </a:r>
            <a:endParaRPr lang="zh-CN" altLang="en-US" sz="3200" dirty="0"/>
          </a:p>
        </p:txBody>
      </p:sp>
      <p:sp>
        <p:nvSpPr>
          <p:cNvPr id="25" name="矩形 24"/>
          <p:cNvSpPr/>
          <p:nvPr/>
        </p:nvSpPr>
        <p:spPr>
          <a:xfrm>
            <a:off x="1342166" y="4944270"/>
            <a:ext cx="9475004" cy="82994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动词前面</a:t>
            </a: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23045" y="5229339"/>
            <a:ext cx="2382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play football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677670"/>
            <a:ext cx="3166745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watch TV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184010"/>
            <a:ext cx="37960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help with housework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7968087" y="1772904"/>
            <a:ext cx="218059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hardly ever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7142" y="4580874"/>
            <a:ext cx="2990215" cy="5219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>
                <a:solidFill>
                  <a:srgbClr val="FF0000"/>
                </a:solidFill>
              </a:rPr>
              <a:t>three times a week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231872" y="4509119"/>
            <a:ext cx="186436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00416" y="188595"/>
            <a:ext cx="360426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Pair Work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shopping/shop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61143" y="5373353"/>
            <a:ext cx="2999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to the movies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How often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do th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...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264122" y="1916414"/>
            <a:ext cx="140208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seldom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9892" y="4653264"/>
            <a:ext cx="237172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twice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18288"/>
            <a:ext cx="5134478" cy="924439"/>
          </a:xfrm>
          <a:prstGeom prst="rect">
            <a:avLst/>
          </a:prstGeom>
        </p:spPr>
      </p:pic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693874" y="1679762"/>
            <a:ext cx="22320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总是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通常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常常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有时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几乎不曾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从未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8067" name="Line 10"/>
          <p:cNvSpPr>
            <a:spLocks noChangeShapeType="1"/>
          </p:cNvSpPr>
          <p:nvPr/>
        </p:nvSpPr>
        <p:spPr bwMode="auto">
          <a:xfrm>
            <a:off x="2730445" y="1981225"/>
            <a:ext cx="1008063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88068" name="Line 11"/>
          <p:cNvSpPr>
            <a:spLocks noChangeShapeType="1"/>
          </p:cNvSpPr>
          <p:nvPr/>
        </p:nvSpPr>
        <p:spPr bwMode="auto">
          <a:xfrm flipH="1">
            <a:off x="4349472" y="2054399"/>
            <a:ext cx="2014537" cy="4322763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9" name="Line 12"/>
          <p:cNvSpPr>
            <a:spLocks noChangeShapeType="1"/>
          </p:cNvSpPr>
          <p:nvPr/>
        </p:nvSpPr>
        <p:spPr bwMode="auto">
          <a:xfrm>
            <a:off x="2620683" y="1984548"/>
            <a:ext cx="1728788" cy="43942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0" name="Line 13"/>
          <p:cNvSpPr>
            <a:spLocks noChangeShapeType="1"/>
          </p:cNvSpPr>
          <p:nvPr/>
        </p:nvSpPr>
        <p:spPr bwMode="auto">
          <a:xfrm>
            <a:off x="5140047" y="1981373"/>
            <a:ext cx="1296987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6552767" y="1860106"/>
            <a:ext cx="155098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6979914" y="2365080"/>
            <a:ext cx="4430" cy="2594272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3" name="Text Box 16"/>
          <p:cNvSpPr txBox="1">
            <a:spLocks noChangeArrowheads="1"/>
          </p:cNvSpPr>
          <p:nvPr/>
        </p:nvSpPr>
        <p:spPr bwMode="auto">
          <a:xfrm>
            <a:off x="2605072" y="550908"/>
            <a:ext cx="46805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Adverbs of frequency</a:t>
            </a:r>
            <a:endParaRPr kumimoji="1"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3603849" y="2325712"/>
            <a:ext cx="143821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3892774" y="3117875"/>
            <a:ext cx="107273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3243487" y="3838600"/>
            <a:ext cx="200888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sometimes</a:t>
            </a:r>
            <a:endParaRPr kumimoji="1" lang="en-US" altLang="zh-CN">
              <a:cs typeface="Times New Roman" panose="02020603050405020304" pitchFamily="18" charset="0"/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3818161" y="5438800"/>
            <a:ext cx="116570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719736" y="1628800"/>
            <a:ext cx="13708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3314925" y="4629175"/>
            <a:ext cx="220284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hardly ever</a:t>
            </a:r>
            <a:endParaRPr kumimoji="1" lang="zh-CN" altLang="en-US"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91801" y="1336870"/>
            <a:ext cx="4029663" cy="4750993"/>
            <a:chOff x="5879976" y="302197"/>
            <a:chExt cx="5976664" cy="553364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5649" r="4131" b="1"/>
            <a:stretch>
              <a:fillRect/>
            </a:stretch>
          </p:blipFill>
          <p:spPr>
            <a:xfrm>
              <a:off x="5951984" y="3861049"/>
              <a:ext cx="5832648" cy="197479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0601" r="1765" b="35517"/>
            <a:stretch>
              <a:fillRect/>
            </a:stretch>
          </p:blipFill>
          <p:spPr>
            <a:xfrm>
              <a:off x="5879976" y="302197"/>
              <a:ext cx="5976664" cy="3558852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/>
      <p:bldP spid="14351" grpId="0" bldLvl="0" animBg="1"/>
      <p:bldP spid="14355" grpId="0"/>
      <p:bldP spid="14356" grpId="0"/>
      <p:bldP spid="14357" grpId="0"/>
      <p:bldP spid="14358" grpId="0"/>
      <p:bldP spid="14359" grpId="0"/>
      <p:bldP spid="143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748608" y="1920126"/>
            <a:ext cx="8401716" cy="4524315"/>
          </a:xfrm>
          <a:prstGeom prst="rect">
            <a:avLst/>
          </a:prstGeom>
          <a:noFill/>
          <a:ln w="38100" algn="ctr">
            <a:solidFill>
              <a:srgbClr val="FFC000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1. always (100%) </a:t>
            </a:r>
            <a:r>
              <a:rPr lang="en-US" altLang="zh-CN" dirty="0" smtClean="0"/>
              <a:t>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2. usually </a:t>
            </a:r>
            <a:r>
              <a:rPr lang="en-US" altLang="zh-CN" dirty="0" smtClean="0"/>
              <a:t>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3. often </a:t>
            </a:r>
            <a:r>
              <a:rPr lang="en-US" altLang="zh-CN" dirty="0" smtClean="0"/>
              <a:t>   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4. sometimes </a:t>
            </a:r>
            <a:r>
              <a:rPr lang="en-US" altLang="zh-CN" dirty="0" smtClean="0"/>
              <a:t>         ___________________ 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5. hardly ever </a:t>
            </a:r>
            <a:r>
              <a:rPr lang="en-US" altLang="zh-CN" dirty="0" smtClean="0"/>
              <a:t>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6. never (0%)</a:t>
            </a:r>
            <a:r>
              <a:rPr lang="en-US" altLang="zh-CN" b="0" dirty="0"/>
              <a:t> </a:t>
            </a:r>
            <a:r>
              <a:rPr lang="en-US" altLang="zh-CN" b="0" dirty="0" smtClean="0"/>
              <a:t>       </a:t>
            </a:r>
            <a:r>
              <a:rPr lang="en-US" altLang="zh-CN" dirty="0" smtClean="0"/>
              <a:t>____________________ </a:t>
            </a:r>
            <a:endParaRPr lang="en-US" altLang="zh-CN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44265" y="2063796"/>
            <a:ext cx="29527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exercise, read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9896" y="2825328"/>
            <a:ext cx="2016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159896" y="3501008"/>
            <a:ext cx="4248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59896" y="4207806"/>
            <a:ext cx="30241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</a:t>
            </a:r>
            <a:r>
              <a:rPr lang="en-US" altLang="zh-CN" dirty="0" smtClean="0">
                <a:solidFill>
                  <a:srgbClr val="FF0000"/>
                </a:solidFill>
              </a:rPr>
              <a:t>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97959" y="4991320"/>
            <a:ext cx="30241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08" name="Text Box 5"/>
          <p:cNvSpPr txBox="1">
            <a:spLocks noChangeArrowheads="1"/>
          </p:cNvSpPr>
          <p:nvPr/>
        </p:nvSpPr>
        <p:spPr bwMode="auto">
          <a:xfrm>
            <a:off x="1748608" y="24602"/>
            <a:ext cx="8738912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write the activities next to the correct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frequency words(</a:t>
            </a:r>
            <a:r>
              <a:rPr lang="zh-CN" altLang="en-US" u="sng" dirty="0">
                <a:solidFill>
                  <a:srgbClr val="0000FF"/>
                </a:solidFill>
                <a:latin typeface="Arial" panose="020B0604020202020204" pitchFamily="34" charset="0"/>
              </a:rPr>
              <a:t>频率副词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1"/>
          <p:cNvSpPr>
            <a:spLocks noChangeArrowheads="1"/>
          </p:cNvSpPr>
          <p:nvPr/>
        </p:nvSpPr>
        <p:spPr bwMode="auto">
          <a:xfrm>
            <a:off x="5234850" y="5660927"/>
            <a:ext cx="30241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9" y="55634"/>
            <a:ext cx="1219099" cy="1219099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17049"/>
            <a:ext cx="1313952" cy="1313952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48790" y="1269365"/>
            <a:ext cx="807466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E.g. Someone </a:t>
            </a:r>
            <a:r>
              <a:rPr lang="en-US" altLang="zh-CN" dirty="0">
                <a:solidFill>
                  <a:schemeClr val="tx1"/>
                </a:solidFill>
              </a:rPr>
              <a:t>always</a:t>
            </a:r>
            <a:r>
              <a:rPr lang="en-US" altLang="zh-CN" dirty="0">
                <a:solidFill>
                  <a:srgbClr val="FF0000"/>
                </a:solidFill>
              </a:rPr>
              <a:t>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r="52807" b="43700"/>
          <a:stretch>
            <a:fillRect/>
          </a:stretch>
        </p:blipFill>
        <p:spPr>
          <a:xfrm>
            <a:off x="407368" y="237443"/>
            <a:ext cx="3375842" cy="1185639"/>
          </a:xfrm>
          <a:prstGeom prst="rect">
            <a:avLst/>
          </a:prstGeom>
        </p:spPr>
      </p:pic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83432" y="509587"/>
            <a:ext cx="25922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latin typeface="Arial" panose="020B0604020202020204" pitchFamily="34" charset="0"/>
              </a:rPr>
              <a:t>听力原文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3816" r="1481" b="4573"/>
          <a:stretch>
            <a:fillRect/>
          </a:stretch>
        </p:blipFill>
        <p:spPr>
          <a:xfrm>
            <a:off x="1487488" y="1340768"/>
            <a:ext cx="9577064" cy="5184576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5987988" y="186026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511824" y="2415884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4151784" y="2929037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7212124" y="296866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4151784" y="4072092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236616" y="5175417"/>
            <a:ext cx="1139304" cy="105370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7680176" y="5216499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4110602" y="350100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416537"/>
            <a:ext cx="4824536" cy="3618403"/>
          </a:xfrm>
          <a:prstGeom prst="rect">
            <a:avLst/>
          </a:prstGeom>
        </p:spPr>
      </p:pic>
      <p:graphicFrame>
        <p:nvGraphicFramePr>
          <p:cNvPr id="44079" name="Group 47"/>
          <p:cNvGraphicFramePr>
            <a:graphicFrameLocks noGrp="1"/>
          </p:cNvGraphicFramePr>
          <p:nvPr/>
        </p:nvGraphicFramePr>
        <p:xfrm>
          <a:off x="5591944" y="2132856"/>
          <a:ext cx="5472608" cy="4387661"/>
        </p:xfrm>
        <a:graphic>
          <a:graphicData uri="http://schemas.openxmlformats.org/drawingml/2006/table">
            <a:tbl>
              <a:tblPr/>
              <a:tblGrid>
                <a:gridCol w="5472608"/>
              </a:tblGrid>
              <a:tr h="852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11200" algn="l"/>
                        </a:tabLst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 _____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_____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7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_____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2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_____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2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_____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060" name="Text Box 19"/>
          <p:cNvSpPr txBox="1">
            <a:spLocks noChangeArrowheads="1"/>
          </p:cNvSpPr>
          <p:nvPr/>
        </p:nvSpPr>
        <p:spPr bwMode="auto">
          <a:xfrm>
            <a:off x="6312024" y="3742582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312024" y="3051413"/>
            <a:ext cx="719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312024" y="5881870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312024" y="4483345"/>
            <a:ext cx="504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312024" y="5174514"/>
            <a:ext cx="792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4075" name="Text Box 5"/>
          <p:cNvSpPr txBox="1">
            <a:spLocks noChangeArrowheads="1"/>
          </p:cNvSpPr>
          <p:nvPr/>
        </p:nvSpPr>
        <p:spPr bwMode="auto">
          <a:xfrm>
            <a:off x="839674" y="116789"/>
            <a:ext cx="957706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Tao is talking about how often he does these activities.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Listen and n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umber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the activities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[1-5]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in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order(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顺序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 you hear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07" y="489912"/>
            <a:ext cx="1518663" cy="13091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29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8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>
            <a:spLocks noChangeArrowheads="1"/>
          </p:cNvSpPr>
          <p:nvPr/>
        </p:nvSpPr>
        <p:spPr bwMode="auto">
          <a:xfrm>
            <a:off x="1443760" y="352268"/>
            <a:ext cx="9073133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the activities in 2a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how often Cheng Tao does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7459" name="Group 51"/>
          <p:cNvGraphicFramePr>
            <a:graphicFrameLocks noGrp="1"/>
          </p:cNvGraphicFramePr>
          <p:nvPr/>
        </p:nvGraphicFramePr>
        <p:xfrm>
          <a:off x="7071915" y="1685500"/>
          <a:ext cx="3455988" cy="4053840"/>
        </p:xfrm>
        <a:graphic>
          <a:graphicData uri="http://schemas.openxmlformats.org/drawingml/2006/table">
            <a:tbl>
              <a:tblPr/>
              <a:tblGrid>
                <a:gridCol w="3455988"/>
              </a:tblGrid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52" name="Group 44"/>
          <p:cNvGraphicFramePr>
            <a:graphicFrameLocks noGrp="1"/>
          </p:cNvGraphicFramePr>
          <p:nvPr/>
        </p:nvGraphicFramePr>
        <p:xfrm>
          <a:off x="1814115" y="1910925"/>
          <a:ext cx="4465638" cy="3767328"/>
        </p:xfrm>
        <a:graphic>
          <a:graphicData uri="http://schemas.openxmlformats.org/drawingml/2006/table">
            <a:tbl>
              <a:tblPr/>
              <a:tblGrid>
                <a:gridCol w="4465638"/>
              </a:tblGrid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>
            <a:cxnSpLocks noChangeShapeType="1"/>
            <a:endCxn id="17459" idx="1"/>
          </p:cNvCxnSpPr>
          <p:nvPr/>
        </p:nvCxnSpPr>
        <p:spPr bwMode="auto">
          <a:xfrm>
            <a:off x="4029823" y="3382368"/>
            <a:ext cx="3042092" cy="33005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110795" y="4048696"/>
            <a:ext cx="4032557" cy="140549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3699421" y="4276720"/>
            <a:ext cx="3499360" cy="34324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5078905" y="2818068"/>
            <a:ext cx="2119876" cy="210049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3110795" y="2592930"/>
            <a:ext cx="4087986" cy="2592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6" y="340423"/>
            <a:ext cx="1142949" cy="1142949"/>
          </a:xfrm>
          <a:prstGeom prst="rect">
            <a:avLst/>
          </a:prstGeom>
        </p:spPr>
      </p:pic>
      <p:pic>
        <p:nvPicPr>
          <p:cNvPr id="3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02" y="340423"/>
            <a:ext cx="1172039" cy="11720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23795" y="5733415"/>
            <a:ext cx="6837680" cy="104203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——</a:t>
            </a:r>
            <a:r>
              <a:rPr lang="en-US" sz="2800" dirty="0" smtClean="0"/>
              <a:t>How often does Cheng Tao </a:t>
            </a:r>
            <a:r>
              <a:rPr lang="en-US" sz="2800" u="sng" dirty="0" smtClean="0"/>
              <a:t>watch TV</a:t>
            </a:r>
            <a:r>
              <a:rPr lang="en-US" sz="2800" dirty="0" smtClean="0"/>
              <a:t>?</a:t>
            </a:r>
            <a:endParaRPr lang="en-US" sz="2800" dirty="0" smtClean="0"/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——</a:t>
            </a:r>
            <a:r>
              <a:rPr lang="en-US" sz="2800" u="sng" dirty="0"/>
              <a:t>About twice a week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168390" y="3481705"/>
            <a:ext cx="1499870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maybe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7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4859" y="205327"/>
            <a:ext cx="3375842" cy="1185639"/>
            <a:chOff x="-744760" y="188640"/>
            <a:chExt cx="3375842" cy="118563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1" r="52807" b="43700"/>
            <a:stretch>
              <a:fillRect/>
            </a:stretch>
          </p:blipFill>
          <p:spPr>
            <a:xfrm>
              <a:off x="-744760" y="188640"/>
              <a:ext cx="3375842" cy="1185639"/>
            </a:xfrm>
            <a:prstGeom prst="rect">
              <a:avLst/>
            </a:prstGeom>
          </p:spPr>
        </p:pic>
        <p:sp>
          <p:nvSpPr>
            <p:cNvPr id="95235" name="Text Box 3"/>
            <p:cNvSpPr txBox="1">
              <a:spLocks noChangeArrowheads="1"/>
            </p:cNvSpPr>
            <p:nvPr/>
          </p:nvSpPr>
          <p:spPr bwMode="auto">
            <a:xfrm>
              <a:off x="-96688" y="462314"/>
              <a:ext cx="2376264" cy="641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dirty="0">
                  <a:latin typeface="Arial" panose="020B0604020202020204" pitchFamily="34" charset="0"/>
                </a:rPr>
                <a:t>听力原文</a:t>
              </a:r>
              <a:endParaRPr lang="zh-CN" altLang="en-US" sz="3600" dirty="0">
                <a:latin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1" y="1165635"/>
            <a:ext cx="8858499" cy="537707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4910857" y="2245755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370797" y="3325875"/>
            <a:ext cx="141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79003" y="4324859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784937" y="5342099"/>
            <a:ext cx="2422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739043" y="6350211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24" y="221122"/>
            <a:ext cx="1172039" cy="11720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351088" y="5123657"/>
            <a:ext cx="74168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brushes his teeth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456636" y="5123657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twice a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5375" name="Picture 15" descr="14825363713987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089818"/>
            <a:ext cx="41243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t01f202e1246217ac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3168" b="21249"/>
          <a:stretch>
            <a:fillRect/>
          </a:stretch>
        </p:blipFill>
        <p:spPr bwMode="auto">
          <a:xfrm>
            <a:off x="6456363" y="873918"/>
            <a:ext cx="208756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4d086e061d950a7bea6542250ad162d9f3d3c9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4427" r="16985" b="52019"/>
          <a:stretch>
            <a:fillRect/>
          </a:stretch>
        </p:blipFill>
        <p:spPr bwMode="auto">
          <a:xfrm>
            <a:off x="8401050" y="2602707"/>
            <a:ext cx="1912938" cy="19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15" y="-171331"/>
            <a:ext cx="4627970" cy="12621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99" name="Group 99"/>
          <p:cNvGraphicFramePr>
            <a:graphicFrameLocks noGrp="1"/>
          </p:cNvGraphicFramePr>
          <p:nvPr/>
        </p:nvGraphicFramePr>
        <p:xfrm>
          <a:off x="1992314" y="1740000"/>
          <a:ext cx="8389937" cy="2736851"/>
        </p:xfrm>
        <a:graphic>
          <a:graphicData uri="http://schemas.openxmlformats.org/drawingml/2006/table">
            <a:tbl>
              <a:tblPr/>
              <a:tblGrid>
                <a:gridCol w="1044575"/>
                <a:gridCol w="1152525"/>
                <a:gridCol w="1177925"/>
                <a:gridCol w="1198562"/>
                <a:gridCol w="1295400"/>
                <a:gridCol w="1296988"/>
                <a:gridCol w="1223962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Reading Schedule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700" name="Rectangle 100"/>
          <p:cNvSpPr>
            <a:spLocks noChangeArrowheads="1"/>
          </p:cNvSpPr>
          <p:nvPr/>
        </p:nvSpPr>
        <p:spPr bwMode="auto">
          <a:xfrm>
            <a:off x="3232542" y="4835625"/>
            <a:ext cx="533088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read</a:t>
            </a:r>
            <a:r>
              <a:rPr lang="en-US" altLang="zh-CN" dirty="0">
                <a:ea typeface="隶书" panose="0201050906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 books ___</a:t>
            </a:r>
            <a:r>
              <a:rPr lang="en-US" altLang="zh-CN" dirty="0">
                <a:ea typeface="隶书" panose="02010509060101010101" pitchFamily="49" charset="-122"/>
              </a:rPr>
              <a:t>________.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p:sp>
        <p:nvSpPr>
          <p:cNvPr id="91168" name="Rectangle 101"/>
          <p:cNvSpPr>
            <a:spLocks noChangeArrowheads="1"/>
          </p:cNvSpPr>
          <p:nvPr/>
        </p:nvSpPr>
        <p:spPr bwMode="auto">
          <a:xfrm>
            <a:off x="6382170" y="4835625"/>
            <a:ext cx="1883849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every day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1171" name="Picture 35" descr="u=2469651361,2432054070&amp;fm=27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645420"/>
            <a:ext cx="2447925" cy="183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655889" y="4619641"/>
            <a:ext cx="7616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plays football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92196" name="Group 36"/>
          <p:cNvGraphicFramePr>
            <a:graphicFrameLocks noGrp="1"/>
          </p:cNvGraphicFramePr>
          <p:nvPr/>
        </p:nvGraphicFramePr>
        <p:xfrm>
          <a:off x="1631952" y="1592278"/>
          <a:ext cx="8712199" cy="2736851"/>
        </p:xfrm>
        <a:graphic>
          <a:graphicData uri="http://schemas.openxmlformats.org/drawingml/2006/table">
            <a:tbl>
              <a:tblPr/>
              <a:tblGrid>
                <a:gridCol w="1690258"/>
                <a:gridCol w="1045599"/>
                <a:gridCol w="1712616"/>
                <a:gridCol w="1095696"/>
                <a:gridCol w="1623625"/>
                <a:gridCol w="735740"/>
                <a:gridCol w="808665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Exercise Schedule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football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2192" name="Rectangle 33"/>
          <p:cNvSpPr>
            <a:spLocks noChangeArrowheads="1"/>
          </p:cNvSpPr>
          <p:nvPr/>
        </p:nvSpPr>
        <p:spPr bwMode="auto">
          <a:xfrm>
            <a:off x="6081489" y="4637103"/>
            <a:ext cx="228299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once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2587581" y="5411803"/>
            <a:ext cx="466506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runs ______________.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2194" name="Rectangle 67"/>
          <p:cNvSpPr>
            <a:spLocks noChangeArrowheads="1"/>
          </p:cNvSpPr>
          <p:nvPr/>
        </p:nvSpPr>
        <p:spPr bwMode="auto">
          <a:xfrm>
            <a:off x="4505994" y="5411803"/>
            <a:ext cx="239681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2200" name="Picture 40" descr="zhangyf17081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692696"/>
            <a:ext cx="2592388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2" grpId="0"/>
      <p:bldP spid="921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67532" y="1766495"/>
            <a:ext cx="10873208" cy="50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你通常在周末做什么？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you ________ do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我总是去运动。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I __________ </a:t>
            </a:r>
            <a:r>
              <a:rPr lang="en-US" altLang="zh-CN" b="1" dirty="0" smtClean="0"/>
              <a:t>__________.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2. </a:t>
            </a:r>
            <a:r>
              <a:rPr lang="zh-CN" altLang="en-US" b="1" dirty="0"/>
              <a:t>他们在周末做什么？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they 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</a:t>
            </a:r>
            <a:r>
              <a:rPr lang="zh-CN" altLang="en-US" b="1" dirty="0"/>
              <a:t>他们经常帮助做家务。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They ________ help</a:t>
            </a:r>
            <a:r>
              <a:rPr lang="en-US" altLang="zh-CN" dirty="0"/>
              <a:t> </a:t>
            </a:r>
            <a:r>
              <a:rPr lang="en-US" altLang="zh-CN" b="1" dirty="0"/>
              <a:t>with _____________.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367808" y="2380602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usually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870918" y="2387208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367508" y="3526447"/>
            <a:ext cx="403244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always       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30" name="Rectangle 12"/>
          <p:cNvSpPr>
            <a:spLocks noChangeArrowheads="1"/>
          </p:cNvSpPr>
          <p:nvPr/>
        </p:nvSpPr>
        <p:spPr bwMode="auto">
          <a:xfrm>
            <a:off x="335360" y="1157291"/>
            <a:ext cx="723634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following sentences.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133" name="Picture 13" descr="Grammar Focu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68" y="247833"/>
            <a:ext cx="5343347" cy="1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81695" y="4686057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615966" y="4721923"/>
            <a:ext cx="1008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093032" y="5867768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434542" y="5856556"/>
            <a:ext cx="220284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 housework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  <p:bldP spid="8" grpId="0"/>
      <p:bldP spid="9" grpId="0"/>
      <p:bldP spid="10" grpId="0"/>
      <p:bldP spid="1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36283"/>
            <a:ext cx="3993199" cy="2617764"/>
          </a:xfrm>
          <a:prstGeom prst="rect">
            <a:avLst/>
          </a:prstGeom>
        </p:spPr>
      </p:pic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675664" y="1867896"/>
            <a:ext cx="5976664" cy="580950"/>
          </a:xfrm>
          <a:prstGeom prst="wedgeRoundRectCallout">
            <a:avLst>
              <a:gd name="adj1" fmla="val -31809"/>
              <a:gd name="adj2" fmla="val 17218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do you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497042" y="1799833"/>
            <a:ext cx="3889375" cy="687350"/>
          </a:xfrm>
          <a:prstGeom prst="wedgeRoundRectCallout">
            <a:avLst>
              <a:gd name="adj1" fmla="val 32902"/>
              <a:gd name="adj2" fmla="val 14125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play soccer.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497775" y="5588611"/>
            <a:ext cx="4896544" cy="1008112"/>
          </a:xfrm>
          <a:prstGeom prst="wedgeRoundRectCallout">
            <a:avLst>
              <a:gd name="adj1" fmla="val 23384"/>
              <a:gd name="adj2" fmla="val -10389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does Alice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6023992" y="5517232"/>
            <a:ext cx="5832326" cy="790799"/>
          </a:xfrm>
          <a:prstGeom prst="wedgeRoundRectCallout">
            <a:avLst>
              <a:gd name="adj1" fmla="val -40653"/>
              <a:gd name="adj2" fmla="val -14191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She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helps with housework.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166" name="Picture 22" descr="Pair work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8" y="548771"/>
            <a:ext cx="3959225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23393" y="764704"/>
            <a:ext cx="10369152" cy="257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zh-CN" altLang="en-US" b="1" dirty="0"/>
              <a:t>她在周末做什么？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What ________ she _________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她有时候去购物。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She __________ ________ __________.</a:t>
            </a:r>
            <a:endParaRPr lang="en-US" altLang="zh-CN" b="1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351585" y="1340768"/>
            <a:ext cx="13684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does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303913" y="1336824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657327" y="2492896"/>
            <a:ext cx="626707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sometimes     goes        shopping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24743" y="3341822"/>
            <a:ext cx="11015873" cy="27514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你多久看一次电影？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_______ _______ do you go to the ________?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我可能一个月去看一次。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 go to the movies </a:t>
            </a:r>
            <a:r>
              <a:rPr lang="en-US" altLang="zh-CN" b="1" dirty="0">
                <a:solidFill>
                  <a:srgbClr val="FF00FF"/>
                </a:solidFill>
              </a:rPr>
              <a:t>maybe</a:t>
            </a:r>
            <a:r>
              <a:rPr lang="en-US" altLang="zh-CN" b="1" dirty="0"/>
              <a:t> _______ _______ </a:t>
            </a:r>
            <a:r>
              <a:rPr lang="en-US" altLang="zh-CN" b="1" dirty="0" smtClean="0"/>
              <a:t>________.</a:t>
            </a:r>
            <a:endParaRPr lang="en-US" altLang="zh-CN" b="1" dirty="0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271886" y="3940136"/>
            <a:ext cx="28797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699968" y="5102842"/>
            <a:ext cx="47525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once         </a:t>
            </a:r>
            <a:r>
              <a:rPr lang="en-US" altLang="zh-CN" b="1" dirty="0">
                <a:solidFill>
                  <a:srgbClr val="FF0000"/>
                </a:solidFill>
              </a:rPr>
              <a:t>a  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month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024291" y="3913694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movies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3647330" y="6073388"/>
            <a:ext cx="4105275" cy="503237"/>
          </a:xfrm>
          <a:prstGeom prst="wedgeRoundRectCallout">
            <a:avLst>
              <a:gd name="adj1" fmla="val -19066"/>
              <a:gd name="adj2" fmla="val -11877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b="1" i="1" dirty="0">
                <a:solidFill>
                  <a:schemeClr val="bg1"/>
                </a:solidFill>
              </a:rPr>
              <a:t>adv</a:t>
            </a:r>
            <a:r>
              <a:rPr lang="en-US" altLang="zh-CN" sz="2800" b="1" dirty="0">
                <a:solidFill>
                  <a:schemeClr val="bg1"/>
                </a:solidFill>
              </a:rPr>
              <a:t>. </a:t>
            </a:r>
            <a:r>
              <a:rPr lang="zh-CN" altLang="en-US" sz="2800" b="1" dirty="0">
                <a:solidFill>
                  <a:schemeClr val="bg1"/>
                </a:solidFill>
              </a:rPr>
              <a:t>大概；或许；可能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18" grpId="0"/>
      <p:bldP spid="1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767408" y="836712"/>
            <a:ext cx="10657184" cy="259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</a:t>
            </a:r>
            <a:r>
              <a:rPr lang="zh-CN" altLang="en-US" b="1" dirty="0"/>
              <a:t>他多久看一次电视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_______ _______ does he watch TV?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他几乎不看电视。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He _______ _______ watches TV. </a:t>
            </a:r>
            <a:endParaRPr lang="en-US" altLang="zh-CN" b="1" dirty="0"/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1919536" y="2592055"/>
            <a:ext cx="30956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hardly     ever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59496" y="1417347"/>
            <a:ext cx="28082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67408" y="3425924"/>
            <a:ext cx="7742237" cy="2951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你去购物吗？</a:t>
            </a:r>
            <a:r>
              <a:rPr lang="en-US" altLang="zh-CN" b="1" dirty="0"/>
              <a:t>   </a:t>
            </a:r>
            <a:endParaRPr lang="en-US" altLang="zh-CN" b="1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b="1" dirty="0"/>
              <a:t>     _______ _______ go shopping?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不，我从不去购物。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No, I _______ _______ shopping. </a:t>
            </a:r>
            <a:endParaRPr lang="en-US" altLang="zh-CN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559496" y="4005064"/>
            <a:ext cx="27368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Do           you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639616" y="5181267"/>
            <a:ext cx="280828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never     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13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166017" y="1491752"/>
            <a:ext cx="6337076" cy="646115"/>
          </a:xfrm>
          <a:prstGeom prst="wedgeRoundRectCallout">
            <a:avLst>
              <a:gd name="adj1" fmla="val -54142"/>
              <a:gd name="adj2" fmla="val 9303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 dirty="0">
                <a:cs typeface="Times New Roman" panose="02020603050405020304" pitchFamily="18" charset="0"/>
              </a:rPr>
              <a:t> do you watch TV?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5735960" y="2390279"/>
            <a:ext cx="4153020" cy="652935"/>
          </a:xfrm>
          <a:prstGeom prst="wedgeRoundRectCallout">
            <a:avLst>
              <a:gd name="adj1" fmla="val 58475"/>
              <a:gd name="adj2" fmla="val 1164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watch TV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2836453" y="3598924"/>
            <a:ext cx="5851836" cy="791110"/>
          </a:xfrm>
          <a:prstGeom prst="wedgeRoundRectCallout">
            <a:avLst>
              <a:gd name="adj1" fmla="val -65440"/>
              <a:gd name="adj2" fmla="val 2890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What’s your favorite </a:t>
            </a:r>
            <a:r>
              <a:rPr lang="en-US" altLang="zh-CN">
                <a:solidFill>
                  <a:srgbClr val="0070C0"/>
                </a:solidFill>
                <a:cs typeface="Times New Roman" panose="02020603050405020304" pitchFamily="18" charset="0"/>
              </a:rPr>
              <a:t>program</a:t>
            </a:r>
            <a:r>
              <a:rPr lang="en-US" altLang="zh-CN">
                <a:cs typeface="Times New Roman" panose="02020603050405020304" pitchFamily="18" charset="0"/>
              </a:rPr>
              <a:t>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564337" y="4504271"/>
            <a:ext cx="3132138" cy="509044"/>
          </a:xfrm>
          <a:prstGeom prst="wedgeRoundRectCallout">
            <a:avLst>
              <a:gd name="adj1" fmla="val 69665"/>
              <a:gd name="adj2" fmla="val -5683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cs typeface="Times New Roman" panose="02020603050405020304" pitchFamily="18" charset="0"/>
              </a:rPr>
              <a:t>Animal </a:t>
            </a:r>
            <a:r>
              <a:rPr lang="en-US" altLang="zh-CN" i="1">
                <a:solidFill>
                  <a:srgbClr val="0070C0"/>
                </a:solidFill>
                <a:cs typeface="Times New Roman" panose="02020603050405020304" pitchFamily="18" charset="0"/>
              </a:rPr>
              <a:t>World</a:t>
            </a:r>
            <a:r>
              <a:rPr lang="en-US" altLang="zh-CN" i="1">
                <a:cs typeface="Times New Roman" panose="02020603050405020304" pitchFamily="18" charset="0"/>
              </a:rPr>
              <a:t>.</a:t>
            </a:r>
            <a:endParaRPr lang="zh-CN" altLang="en-US" i="1">
              <a:cs typeface="Times New Roman" panose="02020603050405020304" pitchFamily="18" charset="0"/>
            </a:endParaRPr>
          </a:p>
        </p:txBody>
      </p:sp>
      <p:sp>
        <p:nvSpPr>
          <p:cNvPr id="2" name="圆角矩形标注 4"/>
          <p:cNvSpPr>
            <a:spLocks noChangeArrowheads="1"/>
          </p:cNvSpPr>
          <p:nvPr/>
        </p:nvSpPr>
        <p:spPr bwMode="auto">
          <a:xfrm>
            <a:off x="2860255" y="5220287"/>
            <a:ext cx="5835054" cy="653877"/>
          </a:xfrm>
          <a:prstGeom prst="wedgeRoundRectCallout">
            <a:avLst>
              <a:gd name="adj1" fmla="val -63184"/>
              <a:gd name="adj2" fmla="val 85516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>
                <a:cs typeface="Times New Roman" panose="02020603050405020304" pitchFamily="18" charset="0"/>
              </a:rPr>
              <a:t> do you watch it?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" name="圆角矩形标注 5"/>
          <p:cNvSpPr>
            <a:spLocks noChangeArrowheads="1"/>
          </p:cNvSpPr>
          <p:nvPr/>
        </p:nvSpPr>
        <p:spPr bwMode="auto">
          <a:xfrm>
            <a:off x="6600056" y="5988401"/>
            <a:ext cx="3060700" cy="792162"/>
          </a:xfrm>
          <a:prstGeom prst="wedgeRoundRectCallout">
            <a:avLst>
              <a:gd name="adj1" fmla="val 68309"/>
              <a:gd name="adj2" fmla="val -23948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Twice a week</a:t>
            </a:r>
            <a:r>
              <a:rPr lang="en-US" altLang="zh-CN">
                <a:cs typeface="Times New Roman" panose="02020603050405020304" pitchFamily="18" charset="0"/>
              </a:rPr>
              <a:t>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9467" name="AutoShape 11"/>
          <p:cNvSpPr>
            <a:spLocks noChangeArrowheads="1"/>
          </p:cNvSpPr>
          <p:nvPr/>
        </p:nvSpPr>
        <p:spPr bwMode="auto">
          <a:xfrm>
            <a:off x="3701140" y="2533943"/>
            <a:ext cx="1838399" cy="691576"/>
          </a:xfrm>
          <a:prstGeom prst="wedgeRoundRectCallout">
            <a:avLst>
              <a:gd name="adj1" fmla="val 127981"/>
              <a:gd name="adj2" fmla="val 154488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 i="1" dirty="0">
                <a:solidFill>
                  <a:schemeClr val="bg1"/>
                </a:solidFill>
              </a:rPr>
              <a:t>n.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节目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681" y="-26227"/>
            <a:ext cx="3241771" cy="1899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1402224"/>
            <a:ext cx="1589068" cy="167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71433" y="1873248"/>
            <a:ext cx="1080121" cy="15027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3283917"/>
            <a:ext cx="1589068" cy="1671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79658" y="5150082"/>
            <a:ext cx="1589068" cy="1671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416480" y="3601008"/>
            <a:ext cx="1080121" cy="15027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93481" y="5328769"/>
            <a:ext cx="1080121" cy="1502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6" y="44272"/>
            <a:ext cx="1219099" cy="1219099"/>
          </a:xfrm>
          <a:prstGeom prst="rect">
            <a:avLst/>
          </a:prstGeom>
        </p:spPr>
      </p:pic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10" y="25908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666690" y="476827"/>
            <a:ext cx="9865096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How often does your partner do these activities? Ask and fill in the chart.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69" name="Group 37"/>
          <p:cNvGraphicFramePr>
            <a:graphicFrameLocks noGrp="1"/>
          </p:cNvGraphicFramePr>
          <p:nvPr/>
        </p:nvGraphicFramePr>
        <p:xfrm>
          <a:off x="233681" y="1700849"/>
          <a:ext cx="7669213" cy="4740277"/>
        </p:xfrm>
        <a:graphic>
          <a:graphicData uri="http://schemas.openxmlformats.org/drawingml/2006/table">
            <a:tbl>
              <a:tblPr/>
              <a:tblGrid>
                <a:gridCol w="4196080"/>
                <a:gridCol w="3473133"/>
              </a:tblGrid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98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 the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Internet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00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 English books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481831" y="263429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518343" y="4218624"/>
            <a:ext cx="33131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four times a week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4481831" y="3429635"/>
            <a:ext cx="2881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4519931" y="5734685"/>
            <a:ext cx="2303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every day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519930" y="4941927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once a month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468" name="AutoShape 36"/>
          <p:cNvSpPr>
            <a:spLocks noChangeArrowheads="1"/>
          </p:cNvSpPr>
          <p:nvPr/>
        </p:nvSpPr>
        <p:spPr bwMode="auto">
          <a:xfrm>
            <a:off x="2496186" y="2564766"/>
            <a:ext cx="1871663" cy="504825"/>
          </a:xfrm>
          <a:prstGeom prst="wedgeRoundRectCallout">
            <a:avLst>
              <a:gd name="adj1" fmla="val -39448"/>
              <a:gd name="adj2" fmla="val 146352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互联网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65" y="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50835" y="1917065"/>
            <a:ext cx="4126865" cy="276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—How often do you ...?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频率副词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>
                <a:solidFill>
                  <a:srgbClr val="FF0000"/>
                </a:solidFill>
              </a:rPr>
              <a:t>频率副词短语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468" grpId="0" bldLvl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703705" y="459740"/>
            <a:ext cx="1010539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picture, read the conversation and answer the questions.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3" y="299230"/>
            <a:ext cx="1219099" cy="1219099"/>
          </a:xfrm>
          <a:prstGeom prst="rect">
            <a:avLst/>
          </a:prstGeom>
        </p:spPr>
      </p:pic>
      <p:pic>
        <p:nvPicPr>
          <p:cNvPr id="20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532" y="1340529"/>
            <a:ext cx="4137524" cy="45838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855720" y="1340485"/>
            <a:ext cx="8033385" cy="3634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0"/>
              </a:spcBef>
            </a:lvl1pPr>
            <a:lvl2pPr marL="742950" indent="-285750" eaLnBrk="0" hangingPunct="0">
              <a:defRPr sz="3200"/>
            </a:lvl2pPr>
            <a:lvl3pPr marL="1143000" indent="-228600" eaLnBrk="0" hangingPunct="0">
              <a:defRPr sz="3200"/>
            </a:lvl3pPr>
            <a:lvl4pPr marL="1600200" indent="-228600" eaLnBrk="0" hangingPunct="0">
              <a:defRPr sz="3200"/>
            </a:lvl4pPr>
            <a:lvl5pPr marL="2057400" indent="-228600" eaLnBrk="0" hangingPunct="0">
              <a:defRPr sz="32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Who’s the girl?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Claire.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2.  Wha’s she doing?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dancing./She’s having  a dance lesson.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3.  What kind of dance is it?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It’s swing dance.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767408" y="800297"/>
            <a:ext cx="1022513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to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and match the activities with the right time.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34975" y="3952240"/>
            <a:ext cx="430911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have piano lessons</a:t>
            </a:r>
            <a:endParaRPr lang="en-US" altLang="zh-CN"/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371551" y="2663506"/>
            <a:ext cx="3770313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have dance lessons</a:t>
            </a:r>
            <a:endParaRPr lang="en-US" altLang="zh-CN" dirty="0"/>
          </a:p>
        </p:txBody>
      </p:sp>
      <p:cxnSp>
        <p:nvCxnSpPr>
          <p:cNvPr id="12" name="直接连接符 11"/>
          <p:cNvCxnSpPr>
            <a:cxnSpLocks noChangeShapeType="1"/>
          </p:cNvCxnSpPr>
          <p:nvPr/>
        </p:nvCxnSpPr>
        <p:spPr bwMode="auto">
          <a:xfrm flipV="1">
            <a:off x="3700288" y="2977430"/>
            <a:ext cx="2433812" cy="138993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3"/>
          <p:cNvCxnSpPr>
            <a:cxnSpLocks noChangeShapeType="1"/>
            <a:endCxn id="13" idx="1"/>
          </p:cNvCxnSpPr>
          <p:nvPr/>
        </p:nvCxnSpPr>
        <p:spPr bwMode="auto">
          <a:xfrm>
            <a:off x="3853517" y="3032285"/>
            <a:ext cx="2280583" cy="270985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502486" y="5392418"/>
            <a:ext cx="2963863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play tennis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066155" y="2596515"/>
            <a:ext cx="56299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Wednesday and Friday</a:t>
            </a:r>
            <a:endParaRPr lang="en-US" altLang="zh-CN" dirty="0"/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100707" y="3918580"/>
            <a:ext cx="2420937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Tuesday</a:t>
            </a:r>
            <a:endParaRPr lang="en-US" altLang="zh-CN" dirty="0"/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6134100" y="5401310"/>
            <a:ext cx="37630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every Monday</a:t>
            </a:r>
            <a:endParaRPr lang="en-US" altLang="zh-CN" dirty="0"/>
          </a:p>
        </p:txBody>
      </p:sp>
      <p:cxnSp>
        <p:nvCxnSpPr>
          <p:cNvPr id="17" name="直接连接符 16"/>
          <p:cNvCxnSpPr>
            <a:cxnSpLocks noChangeShapeType="1"/>
            <a:endCxn id="11" idx="1"/>
          </p:cNvCxnSpPr>
          <p:nvPr/>
        </p:nvCxnSpPr>
        <p:spPr bwMode="auto">
          <a:xfrm flipV="1">
            <a:off x="3453524" y="4259577"/>
            <a:ext cx="2647183" cy="1546864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06" y="1343311"/>
            <a:ext cx="1230162" cy="12301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图片_202309182301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101600"/>
            <a:ext cx="10831195" cy="6511290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4799903" y="155673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664138" y="1989170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3287097" y="2493170"/>
            <a:ext cx="13684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2495252" y="2925605"/>
            <a:ext cx="374459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>
            <a:off x="2351107" y="3357405"/>
            <a:ext cx="15843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5663267" y="3789840"/>
            <a:ext cx="122428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8903672" y="6021865"/>
            <a:ext cx="93599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7680325" y="692785"/>
            <a:ext cx="2779395" cy="579755"/>
          </a:xfrm>
          <a:prstGeom prst="wedgeRoundRectCallout">
            <a:avLst>
              <a:gd name="adj1" fmla="val -91803"/>
              <a:gd name="adj2" fmla="val 12634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6383655" y="3861435"/>
            <a:ext cx="3808730" cy="475615"/>
          </a:xfrm>
          <a:prstGeom prst="wedgeRoundRectCallout">
            <a:avLst>
              <a:gd name="adj1" fmla="val -105815"/>
              <a:gd name="adj2" fmla="val -5753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bldLvl="0" animBg="1"/>
      <p:bldP spid="1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6520" y="116840"/>
            <a:ext cx="1199705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Hmm … next </a:t>
            </a:r>
            <a:r>
              <a:rPr lang="en-US" altLang="zh-CN" sz="2800" dirty="0"/>
              <a:t>week is quite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/>
              <a:t>for me, Jack</a:t>
            </a:r>
            <a:r>
              <a:rPr lang="en-US" altLang="zh-CN" sz="2800" dirty="0" smtClean="0"/>
              <a:t>.</a:t>
            </a:r>
            <a:r>
              <a:rPr lang="zh-CN" altLang="en-US" sz="2000" dirty="0" smtClean="0">
                <a:latin typeface="+mj-ea"/>
                <a:ea typeface="+mj-ea"/>
              </a:rPr>
              <a:t>嗯</a:t>
            </a:r>
            <a:r>
              <a:rPr lang="en-US" altLang="zh-CN" sz="2000" dirty="0" smtClean="0">
                <a:latin typeface="+mj-ea"/>
                <a:ea typeface="+mj-ea"/>
              </a:rPr>
              <a:t>…</a:t>
            </a:r>
            <a:r>
              <a:rPr lang="zh-CN" altLang="en-US" sz="2000" dirty="0" smtClean="0"/>
              <a:t>我下周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已经安排得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很满了，杰克。</a:t>
            </a:r>
            <a:endParaRPr lang="en-US" altLang="zh-CN" sz="2000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i="1" dirty="0">
                <a:solidFill>
                  <a:srgbClr val="FF0000"/>
                </a:solidFill>
              </a:rPr>
              <a:t>adj.</a:t>
            </a:r>
            <a:r>
              <a:rPr lang="en-US" altLang="zh-CN" sz="2800" dirty="0">
                <a:solidFill>
                  <a:srgbClr val="FF0000"/>
                </a:solidFill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</a:rPr>
              <a:t>忙的   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同义词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busy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</a:t>
            </a:r>
            <a:r>
              <a:rPr lang="zh-CN" altLang="en-US" sz="2800" dirty="0">
                <a:solidFill>
                  <a:srgbClr val="FF0000"/>
                </a:solidFill>
              </a:rPr>
              <a:t>                满的 </a:t>
            </a:r>
            <a:r>
              <a:rPr lang="en-US" altLang="zh-CN" sz="2800" dirty="0">
                <a:solidFill>
                  <a:srgbClr val="FF0000"/>
                </a:solidFill>
              </a:rPr>
              <a:t>    </a:t>
            </a:r>
            <a:r>
              <a:rPr lang="zh-CN" altLang="en-US" sz="2800" dirty="0" smtClean="0">
                <a:solidFill>
                  <a:srgbClr val="FF0000"/>
                </a:solidFill>
              </a:rPr>
              <a:t>反义词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empty       be </a:t>
            </a:r>
            <a:r>
              <a:rPr lang="en-US" altLang="zh-CN" sz="2800" dirty="0">
                <a:solidFill>
                  <a:srgbClr val="FF0000"/>
                </a:solidFill>
              </a:rPr>
              <a:t>full of =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be filled with</a:t>
            </a:r>
            <a:r>
              <a:rPr lang="en-US" altLang="zh-CN" sz="2800" dirty="0">
                <a:solidFill>
                  <a:srgbClr val="FF0000"/>
                </a:solidFill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充满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                    饱的   </a:t>
            </a:r>
            <a:r>
              <a:rPr lang="en-US" altLang="zh-CN" sz="2800" dirty="0">
                <a:solidFill>
                  <a:srgbClr val="FF0000"/>
                </a:solidFill>
              </a:rPr>
              <a:t>  </a:t>
            </a:r>
            <a:r>
              <a:rPr lang="zh-CN" altLang="en-US" sz="2800" dirty="0" smtClean="0">
                <a:solidFill>
                  <a:srgbClr val="FF0000"/>
                </a:solidFill>
              </a:rPr>
              <a:t>反义词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hungry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e.g. He had a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dirty="0"/>
              <a:t>weekend.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zh-CN" sz="2800" dirty="0"/>
              <a:t>他有一个忙碌的周末。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The restaurant is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 every day.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</a:t>
            </a:r>
            <a:r>
              <a:rPr lang="zh-CN" altLang="en-US" sz="2800" dirty="0"/>
              <a:t>这个餐厅每天都爆满。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I’m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, so I don’t want to eat anything.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en-US" sz="2800" dirty="0"/>
              <a:t>我很饱了，所以我不想再吃什么了。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full of </a:t>
            </a:r>
            <a:r>
              <a:rPr lang="en-US" altLang="zh-CN" sz="2800" dirty="0">
                <a:sym typeface="+mn-ea"/>
              </a:rPr>
              <a:t>water./</a:t>
            </a:r>
            <a:r>
              <a:rPr lang="en-US" altLang="zh-CN" sz="2800" dirty="0">
                <a:sym typeface="+mn-ea"/>
              </a:rPr>
              <a:t>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filled with </a:t>
            </a:r>
            <a:r>
              <a:rPr lang="en-US" altLang="zh-CN" sz="2800" dirty="0">
                <a:sym typeface="+mn-ea"/>
              </a:rPr>
              <a:t>water.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</a:t>
            </a:r>
            <a:r>
              <a:rPr lang="zh-CN" altLang="en-US" sz="2800" dirty="0">
                <a:sym typeface="+mn-ea"/>
              </a:rPr>
              <a:t>瓶子里装满了水。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endParaRPr lang="zh-CN" alt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9376" y="1268760"/>
            <a:ext cx="11305256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How come?  </a:t>
            </a:r>
            <a:r>
              <a:rPr lang="zh-CN" altLang="en-US" dirty="0" smtClean="0">
                <a:solidFill>
                  <a:srgbClr val="0000FF"/>
                </a:solidFill>
              </a:rPr>
              <a:t>为什么呢？</a:t>
            </a:r>
            <a:r>
              <a:rPr lang="en-US" altLang="zh-CN" dirty="0" smtClean="0">
                <a:solidFill>
                  <a:srgbClr val="0000FF"/>
                </a:solidFill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</a:rPr>
              <a:t>怎么会呢？</a:t>
            </a:r>
            <a:endParaRPr lang="en-US" altLang="zh-CN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这是英语口语中的一个习语，既可独立使用，也可在其后接句子，用来询问事情的缘由或状况。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e.g</a:t>
            </a:r>
            <a:r>
              <a:rPr lang="en-US" altLang="zh-CN" dirty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How come </a:t>
            </a:r>
            <a:r>
              <a:rPr lang="en-US" altLang="zh-CN" dirty="0" smtClean="0"/>
              <a:t>the sky is so blue today?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ym typeface="+mn-ea"/>
              </a:rPr>
              <a:t>e.g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smtClean="0"/>
              <a:t>  -- I didn’t even eat lunch today.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-- Really? </a:t>
            </a:r>
            <a:r>
              <a:rPr lang="en-US" altLang="zh-CN" dirty="0" smtClean="0">
                <a:solidFill>
                  <a:srgbClr val="FF0000"/>
                </a:solidFill>
              </a:rPr>
              <a:t>How come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740421" y="2099029"/>
            <a:ext cx="3384550" cy="42252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在周末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一周两 </a:t>
            </a:r>
            <a:r>
              <a:rPr lang="en-US" altLang="zh-CN" sz="3200" dirty="0"/>
              <a:t>/ </a:t>
            </a:r>
            <a:r>
              <a:rPr lang="zh-CN" altLang="en-US" sz="3200" dirty="0"/>
              <a:t>三</a:t>
            </a:r>
            <a:r>
              <a:rPr lang="zh-CN" altLang="en-US" sz="3200" dirty="0" smtClean="0"/>
              <a:t>次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摇摆舞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怎么会呢？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去看电影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几乎从不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 smtClean="0"/>
              <a:t>帮忙</a:t>
            </a:r>
            <a:r>
              <a:rPr lang="zh-CN" altLang="en-US" sz="3200" dirty="0"/>
              <a:t>做家务</a:t>
            </a:r>
            <a:endParaRPr lang="zh-CN" altLang="en-US" sz="3200" dirty="0"/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735960" y="2060848"/>
            <a:ext cx="5148262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 weekends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/ three times a week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swing </a:t>
            </a:r>
            <a:r>
              <a:rPr lang="en-US" altLang="zh-CN" sz="3200" dirty="0">
                <a:solidFill>
                  <a:srgbClr val="FF0000"/>
                </a:solidFill>
              </a:rPr>
              <a:t>dance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come?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the movies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hardly ever </a:t>
            </a:r>
            <a:r>
              <a:rPr lang="zh-CN" altLang="en-US" sz="3200" dirty="0">
                <a:solidFill>
                  <a:srgbClr val="FF0000"/>
                </a:solidFill>
              </a:rPr>
              <a:t>  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help </a:t>
            </a:r>
            <a:r>
              <a:rPr lang="en-US" altLang="zh-CN" sz="3200" dirty="0">
                <a:solidFill>
                  <a:srgbClr val="FF0000"/>
                </a:solidFill>
              </a:rPr>
              <a:t>with housework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7288" name="Picture 8" descr="summary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48680"/>
            <a:ext cx="3960812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287688" y="5034011"/>
            <a:ext cx="374441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293043" y="3963196"/>
            <a:ext cx="2986608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87688" y="2907525"/>
            <a:ext cx="3274640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53408" y="1766788"/>
            <a:ext cx="2687389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769349"/>
            <a:ext cx="338437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01489" y="686668"/>
            <a:ext cx="11377264" cy="5464585"/>
          </a:xfrm>
        </p:spPr>
        <p:txBody>
          <a:bodyPr/>
          <a:lstStyle/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1) What does the first girl sometimes do on weekends?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2) </a:t>
            </a:r>
            <a:r>
              <a:rPr lang="en-US" altLang="zh-CN" b="1" dirty="0">
                <a:latin typeface="Times New Roman" panose="02020603050405020304" pitchFamily="18" charset="0"/>
              </a:rPr>
              <a:t>What does the first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boy never do? What does he usually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3) What does the second boy always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4) What does the second girl often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5) What does the third girl hardly ever do? What does she love to do?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0741" y="206247"/>
            <a:ext cx="811750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95189" y="1211875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sometimes goes shopping.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16834" y="2319601"/>
            <a:ext cx="964928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never goes shopping. He usually watches TV.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16834" y="339138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always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95189" y="445933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often helps with housework.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31739" y="6022677"/>
            <a:ext cx="936104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hardly ever watches TV. She loves to read.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Section A 1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83029"/>
            <a:ext cx="1313952" cy="13139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66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9" grpId="0" bldLvl="0" animBg="1"/>
      <p:bldP spid="8" grpId="0" bldLvl="0" animBg="1"/>
      <p:bldP spid="7" grpId="0"/>
      <p:bldP spid="1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063552" y="554038"/>
            <a:ext cx="3384550" cy="30441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8.</a:t>
            </a:r>
            <a:r>
              <a:rPr lang="zh-CN" altLang="en-US" dirty="0"/>
              <a:t>去购物</a:t>
            </a:r>
            <a:endParaRPr lang="zh-CN" altLang="en-US" dirty="0"/>
          </a:p>
          <a:p>
            <a:r>
              <a:rPr lang="en-US" altLang="zh-CN" dirty="0"/>
              <a:t>9.</a:t>
            </a:r>
            <a:r>
              <a:rPr lang="zh-CN" altLang="en-US" dirty="0"/>
              <a:t>使用互联网</a:t>
            </a:r>
            <a:endParaRPr lang="zh-CN" altLang="en-US" dirty="0"/>
          </a:p>
          <a:p>
            <a:r>
              <a:rPr lang="en-US" altLang="zh-CN" dirty="0"/>
              <a:t>10.</a:t>
            </a:r>
            <a:r>
              <a:rPr lang="zh-CN" altLang="en-US" dirty="0"/>
              <a:t>阅读英文书籍</a:t>
            </a:r>
            <a:endParaRPr lang="zh-CN" altLang="en-US" dirty="0"/>
          </a:p>
          <a:p>
            <a:r>
              <a:rPr lang="en-US" altLang="zh-CN" dirty="0"/>
              <a:t>11.</a:t>
            </a:r>
            <a:r>
              <a:rPr lang="zh-CN" altLang="en-US" dirty="0"/>
              <a:t>最喜欢的节目</a:t>
            </a:r>
            <a:endParaRPr lang="zh-CN" altLang="en-US" dirty="0"/>
          </a:p>
          <a:p>
            <a:r>
              <a:rPr lang="en-US" altLang="zh-CN" dirty="0"/>
              <a:t>12.</a:t>
            </a:r>
            <a:r>
              <a:rPr lang="zh-CN" altLang="en-US" dirty="0"/>
              <a:t>上钢琴课</a:t>
            </a:r>
            <a:endParaRPr lang="zh-CN" altLang="en-US" dirty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5591176" y="476250"/>
            <a:ext cx="39608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shopping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use the Internet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read English books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favorite program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piano lessons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3601026"/>
            <a:ext cx="8305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句型：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What do you usually do on weekends?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I often go to the movies.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How often do you watch TV?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Twice a week.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uiExpand="1" build="p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59"/>
          <p:cNvSpPr txBox="1">
            <a:spLocks noChangeArrowheads="1"/>
          </p:cNvSpPr>
          <p:nvPr/>
        </p:nvSpPr>
        <p:spPr bwMode="auto">
          <a:xfrm>
            <a:off x="1771650" y="1786662"/>
            <a:ext cx="8501063" cy="35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How often _____ he play soccer?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 you drink milk?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How often _____ they stay up late?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_____ Sue eat a healthy breakfast?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How often _____ you eat apples?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_____ your parent</a:t>
            </a:r>
            <a:r>
              <a:rPr lang="en-US" altLang="zh-CN" b="1" dirty="0">
                <a:solidFill>
                  <a:schemeClr val="tx1"/>
                </a:solidFill>
              </a:rPr>
              <a:t>s</a:t>
            </a:r>
            <a:r>
              <a:rPr lang="en-US" altLang="zh-CN" b="1" dirty="0"/>
              <a:t> play sports?</a:t>
            </a:r>
            <a:r>
              <a:rPr lang="en-US" altLang="zh-CN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Calibri" panose="020F0502020204030204" charset="0"/>
            </a:endParaRP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>
            <a:off x="4132090" y="1875905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2519762" y="2446806"/>
            <a:ext cx="129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4" name="Text Box 62"/>
          <p:cNvSpPr txBox="1">
            <a:spLocks noChangeArrowheads="1"/>
          </p:cNvSpPr>
          <p:nvPr/>
        </p:nvSpPr>
        <p:spPr bwMode="auto">
          <a:xfrm>
            <a:off x="4256086" y="3031581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2283621" y="3573449"/>
            <a:ext cx="1628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6" name="Text Box 64"/>
          <p:cNvSpPr txBox="1">
            <a:spLocks noChangeArrowheads="1"/>
          </p:cNvSpPr>
          <p:nvPr/>
        </p:nvSpPr>
        <p:spPr bwMode="auto">
          <a:xfrm>
            <a:off x="4312270" y="420245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2519762" y="479780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155" y="5555209"/>
            <a:ext cx="8827293" cy="1076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90600" indent="-990600" eaLnBrk="1" hangingPunct="1"/>
            <a:r>
              <a:rPr lang="en-US" altLang="zh-CN" b="1" dirty="0" smtClean="0">
                <a:cs typeface="Times New Roman" panose="02020603050405020304" pitchFamily="18" charset="0"/>
              </a:rPr>
              <a:t>Note: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第三人称单数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时，助动词用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does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990600" indent="-990600"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其他人称及第三人称复数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</a:t>
            </a:r>
            <a:r>
              <a:rPr lang="en-US" altLang="zh-CN" b="1" dirty="0" smtClean="0">
                <a:cs typeface="Times New Roman" panose="02020603050405020304" pitchFamily="18" charset="0"/>
              </a:rPr>
              <a:t>,</a:t>
            </a:r>
            <a:r>
              <a:rPr lang="zh-CN" altLang="en-US" b="1" dirty="0" smtClean="0">
                <a:cs typeface="Times New Roman" panose="02020603050405020304" pitchFamily="18" charset="0"/>
              </a:rPr>
              <a:t>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01308" y="1807421"/>
            <a:ext cx="1676574" cy="642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0" name="圆角矩形 19"/>
          <p:cNvSpPr/>
          <p:nvPr/>
        </p:nvSpPr>
        <p:spPr>
          <a:xfrm>
            <a:off x="2154066" y="3527814"/>
            <a:ext cx="1918665" cy="642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1" name="椭圆 20"/>
          <p:cNvSpPr/>
          <p:nvPr/>
        </p:nvSpPr>
        <p:spPr>
          <a:xfrm>
            <a:off x="2215356" y="2505163"/>
            <a:ext cx="18573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2" name="椭圆 21"/>
          <p:cNvSpPr/>
          <p:nvPr/>
        </p:nvSpPr>
        <p:spPr>
          <a:xfrm>
            <a:off x="4101308" y="3073386"/>
            <a:ext cx="1928813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3" name="椭圆 22"/>
          <p:cNvSpPr/>
          <p:nvPr/>
        </p:nvSpPr>
        <p:spPr>
          <a:xfrm>
            <a:off x="4228218" y="4221088"/>
            <a:ext cx="1640062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4" name="椭圆 23"/>
          <p:cNvSpPr/>
          <p:nvPr/>
        </p:nvSpPr>
        <p:spPr>
          <a:xfrm>
            <a:off x="2154066" y="4873546"/>
            <a:ext cx="35718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66427" y="411513"/>
            <a:ext cx="10518205" cy="14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questions with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or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zh-CN" altLang="en-US" b="1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11513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2" grpId="0"/>
      <p:bldP spid="28733" grpId="0"/>
      <p:bldP spid="28734" grpId="0"/>
      <p:bldP spid="28735" grpId="0"/>
      <p:bldP spid="28736" grpId="0"/>
      <p:bldP spid="28737" grpId="0"/>
      <p:bldP spid="14" grpId="0" animBg="1" uiExpand="1" build="allAtOnce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735955" y="332740"/>
            <a:ext cx="6273165" cy="2861310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/>
              <a:t>a. Yes. She usually does.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b. Hardly ever. I don’t like them.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c. He plays </a:t>
            </a:r>
            <a:r>
              <a:rPr lang="en-US" altLang="zh-CN" sz="3000" b="1" dirty="0">
                <a:solidFill>
                  <a:srgbClr val="0000FF"/>
                </a:solidFill>
              </a:rPr>
              <a:t>at least</a:t>
            </a:r>
            <a:r>
              <a:rPr lang="en-US" altLang="zh-CN" sz="3000" b="1" dirty="0">
                <a:solidFill>
                  <a:srgbClr val="FF00FF"/>
                </a:solidFill>
              </a:rPr>
              <a:t> </a:t>
            </a:r>
            <a:r>
              <a:rPr lang="en-US" altLang="zh-CN" sz="3000" b="1" dirty="0"/>
              <a:t>twice a week.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d. No, they don’t. They’re too busy.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e. Never. They always </a:t>
            </a:r>
            <a:r>
              <a:rPr lang="en-US" altLang="zh-CN" sz="3000" b="1" dirty="0">
                <a:solidFill>
                  <a:srgbClr val="0000FF"/>
                </a:solidFill>
              </a:rPr>
              <a:t>go to bed early</a:t>
            </a:r>
            <a:r>
              <a:rPr lang="en-US" altLang="zh-CN" sz="3000" b="1" dirty="0"/>
              <a:t>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f. Yes, I do. Every day. </a:t>
            </a:r>
            <a:endParaRPr lang="en-US" altLang="zh-CN" sz="3000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360" y="3284984"/>
            <a:ext cx="7848600" cy="33424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How often does he play soccer?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Do you drink milk?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How often do they </a:t>
            </a:r>
            <a:r>
              <a:rPr lang="en-US" altLang="zh-CN" b="1" dirty="0">
                <a:solidFill>
                  <a:srgbClr val="0000FF"/>
                </a:solidFill>
              </a:rPr>
              <a:t>stay up late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Does Sue eat a healthy breakfast?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How often do you eat apples?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Do your parents </a:t>
            </a:r>
            <a:r>
              <a:rPr lang="en-US" altLang="zh-CN" b="1" dirty="0">
                <a:solidFill>
                  <a:srgbClr val="0000FF"/>
                </a:solidFill>
              </a:rPr>
              <a:t>play sports</a:t>
            </a:r>
            <a:r>
              <a:rPr lang="en-US" altLang="zh-CN" b="1" dirty="0"/>
              <a:t>?    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7032104" y="3284984"/>
            <a:ext cx="979485" cy="3342453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c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16840"/>
            <a:ext cx="5529580" cy="13468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Then match the questions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and answers.</a:t>
            </a:r>
            <a:r>
              <a:rPr lang="en-US" altLang="zh-CN" dirty="0">
                <a:solidFill>
                  <a:srgbClr val="0066FF"/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199456" y="2516930"/>
            <a:ext cx="8280400" cy="299543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</a:rPr>
              <a:t>Questions:</a:t>
            </a:r>
            <a:endParaRPr lang="en-US" altLang="zh-CN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zh-CN" b="1" dirty="0"/>
              <a:t>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(how often / help with housework)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(what / usually / do / weekends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632844" y="3021059"/>
            <a:ext cx="7489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 you help with housework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632844" y="4266712"/>
            <a:ext cx="71278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on weekends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559496" y="908720"/>
            <a:ext cx="9721328" cy="14983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Use the words given to write questions. Then ask and answer them with a partner.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" y="885440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70694" y="1744241"/>
            <a:ext cx="8496300" cy="2653034"/>
          </a:xfrm>
          <a:prstGeom prst="rect">
            <a:avLst/>
          </a:prstGeom>
          <a:noFill/>
          <a:ln w="254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3. ___________________________________?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(how often / best friend / exercise)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4. ___________________________________? 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(what / usually / do / </a:t>
            </a:r>
            <a:r>
              <a:rPr lang="en-US" altLang="zh-CN" b="1" dirty="0" smtClean="0">
                <a:solidFill>
                  <a:srgbClr val="0000FF"/>
                </a:solidFill>
              </a:rPr>
              <a:t>after school 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703513" y="1752243"/>
            <a:ext cx="7560246" cy="732508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does your best friend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775520" y="2996952"/>
            <a:ext cx="7488238" cy="668645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after school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1340768"/>
            <a:ext cx="11707020" cy="5144893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Hi, Claire,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____________next </a:t>
            </a:r>
            <a:r>
              <a:rPr lang="en-US" altLang="zh-CN" b="1" dirty="0">
                <a:latin typeface="Times New Roman" panose="02020603050405020304" pitchFamily="18" charset="0"/>
              </a:rPr>
              <a:t>week?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Hmm… next week is quite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full</a:t>
            </a:r>
            <a:r>
              <a:rPr lang="en-US" altLang="zh-CN" b="1" dirty="0">
                <a:latin typeface="Times New Roman" panose="02020603050405020304" pitchFamily="18" charset="0"/>
              </a:rPr>
              <a:t> for me, Jack.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Really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 ___________?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I have dance and piano lessons.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What kind of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dance are you learning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swing </a:t>
            </a:r>
            <a:r>
              <a:rPr lang="en-US" altLang="zh-CN" b="1" dirty="0">
                <a:latin typeface="Times New Roman" panose="02020603050405020304" pitchFamily="18" charset="0"/>
              </a:rPr>
              <a:t>dance. It’s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fun! </a:t>
            </a:r>
            <a:r>
              <a:rPr lang="en-US" altLang="zh-CN" b="1" dirty="0">
                <a:latin typeface="Times New Roman" panose="02020603050405020304" pitchFamily="18" charset="0"/>
              </a:rPr>
              <a:t>I have class ____________, every Monday.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have piano lessons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8658004" y="1052737"/>
            <a:ext cx="2829049" cy="969198"/>
          </a:xfrm>
          <a:prstGeom prst="wedgeRoundRectCallout">
            <a:avLst>
              <a:gd name="adj1" fmla="val -113883"/>
              <a:gd name="adj2" fmla="val 57330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r>
              <a:rPr lang="zh-CN" altLang="en-US" sz="2800" dirty="0" smtClean="0">
                <a:solidFill>
                  <a:schemeClr val="bg1"/>
                </a:solidFill>
              </a:rPr>
              <a:t>充满的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689452" y="1328604"/>
            <a:ext cx="226812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are you free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17848" y="678279"/>
            <a:ext cx="4894289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conversation.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72264" y="4251840"/>
            <a:ext cx="228299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192032" y="2558178"/>
            <a:ext cx="202010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17244" y="5441861"/>
            <a:ext cx="32720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often do you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4655840" y="4838974"/>
            <a:ext cx="5400600" cy="568553"/>
          </a:xfrm>
          <a:prstGeom prst="wedgeRoundRectCallout">
            <a:avLst>
              <a:gd name="adj1" fmla="val -74121"/>
              <a:gd name="adj2" fmla="val -46584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en-US" altLang="zh-CN" sz="2800" dirty="0" smtClean="0">
                <a:solidFill>
                  <a:schemeClr val="bg1"/>
                </a:solidFill>
              </a:rPr>
              <a:t>(</a:t>
            </a:r>
            <a:r>
              <a:rPr lang="zh-CN" altLang="en-US" sz="2800" dirty="0" smtClean="0">
                <a:solidFill>
                  <a:schemeClr val="bg1"/>
                </a:solidFill>
              </a:rPr>
              <a:t>使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；摇摆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animBg="1"/>
      <p:bldP spid="63496" grpId="0"/>
      <p:bldP spid="7" grpId="0"/>
      <p:bldP spid="8" grpId="0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556792"/>
            <a:ext cx="11161240" cy="3168352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Claire</a:t>
            </a:r>
            <a:r>
              <a:rPr lang="en-US" altLang="zh-CN" b="1" dirty="0">
                <a:latin typeface="Times New Roman" panose="02020603050405020304" pitchFamily="18" charset="0"/>
              </a:rPr>
              <a:t>: _____________, on Wednesday and Friday.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Well, ___________ Tuesday?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I have to play tennis with my friends. But do you want to come?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Sure!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076347" y="1523256"/>
            <a:ext cx="2504212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143672" y="2154967"/>
            <a:ext cx="201850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about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/>
      <p:bldP spid="645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3215680" y="2564904"/>
            <a:ext cx="3168650" cy="863600"/>
          </a:xfrm>
          <a:prstGeom prst="wedgeRoundRectCallout">
            <a:avLst>
              <a:gd name="adj1" fmla="val 23898"/>
              <a:gd name="adj2" fmla="val 8657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cs typeface="Times New Roman" panose="02020603050405020304" pitchFamily="18" charset="0"/>
              </a:rPr>
              <a:t>Hi, Claire, …</a:t>
            </a:r>
            <a:endParaRPr lang="zh-CN" altLang="en-US" sz="3400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8040217" y="2521134"/>
            <a:ext cx="2232025" cy="865188"/>
          </a:xfrm>
          <a:prstGeom prst="wedgeRoundRectCallout">
            <a:avLst>
              <a:gd name="adj1" fmla="val -38551"/>
              <a:gd name="adj2" fmla="val 11256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cs typeface="Times New Roman" panose="02020603050405020304" pitchFamily="18" charset="0"/>
              </a:rPr>
              <a:t>Hmm, ... </a:t>
            </a:r>
            <a:endParaRPr lang="zh-CN" altLang="en-US" sz="3400">
              <a:cs typeface="Times New Roman" panose="02020603050405020304" pitchFamily="18" charset="0"/>
            </a:endParaRP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791744" y="1511907"/>
            <a:ext cx="662463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5" y="3821062"/>
            <a:ext cx="3599892" cy="23999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69888"/>
            <a:ext cx="2664296" cy="22764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7664" y="1598752"/>
            <a:ext cx="11377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根据句意，从方框中选择恰当的单词填空，注意形式变化。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60648"/>
            <a:ext cx="4751609" cy="127682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4881" y="2420888"/>
          <a:ext cx="7274877" cy="5653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74877"/>
              </a:tblGrid>
              <a:tr h="565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program, once, housework, full, swing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FFC000">
                            <a:tint val="66000"/>
                            <a:satMod val="160000"/>
                          </a:srgbClr>
                        </a:gs>
                        <a:gs pos="50000">
                          <a:srgbClr val="FFC000">
                            <a:tint val="44500"/>
                            <a:satMod val="160000"/>
                          </a:srgbClr>
                        </a:gs>
                        <a:gs pos="100000">
                          <a:srgbClr val="FFC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3688" y="2986255"/>
            <a:ext cx="1094521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 My mother asks me to watch English movies and TV </a:t>
            </a:r>
            <a:r>
              <a:rPr lang="en-US" altLang="zh-CN" sz="3200" dirty="0" smtClean="0"/>
              <a:t>__________.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Do you often help your parents do </a:t>
            </a:r>
            <a:r>
              <a:rPr lang="en-US" altLang="zh-CN" sz="3200" dirty="0" smtClean="0"/>
              <a:t>__________ </a:t>
            </a:r>
            <a:r>
              <a:rPr lang="en-US" altLang="zh-CN" sz="3200" dirty="0"/>
              <a:t>at home?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 The restaurant is _______. We have to go to another one.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 Jane’s arms (</a:t>
            </a:r>
            <a:r>
              <a:rPr lang="zh-CN" altLang="zh-CN" sz="3200" dirty="0"/>
              <a:t>手臂</a:t>
            </a:r>
            <a:r>
              <a:rPr lang="en-US" altLang="zh-CN" sz="3200" dirty="0"/>
              <a:t>) _______ when she walked.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Mr. Smith washes his car _______ a week.</a:t>
            </a:r>
            <a:endParaRPr lang="zh-CN" altLang="zh-CN" sz="3200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11424" y="3573016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programs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60096" y="4234189"/>
            <a:ext cx="22905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housework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23792" y="4806956"/>
            <a:ext cx="14401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full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367808" y="5368131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swung</a:t>
            </a:r>
            <a:r>
              <a:rPr lang="en-US" altLang="zh-CN" dirty="0"/>
              <a:t>      </a:t>
            </a:r>
            <a:endParaRPr lang="zh-CN" altLang="zh-CN" dirty="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663952" y="5955940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once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51384" y="205098"/>
            <a:ext cx="11161240" cy="662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1. </a:t>
            </a:r>
            <a:r>
              <a:rPr lang="zh-CN" altLang="zh-CN" sz="3200" dirty="0"/>
              <a:t>你怎么回来这么早？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_______ </a:t>
            </a:r>
            <a:r>
              <a:rPr lang="en-US" altLang="zh-CN" sz="3200" dirty="0"/>
              <a:t>_______ you got back so early?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Tina</a:t>
            </a:r>
            <a:r>
              <a:rPr lang="zh-CN" altLang="zh-CN" sz="3200" dirty="0"/>
              <a:t>每周六上钢琴课。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Tina _________ </a:t>
            </a:r>
            <a:r>
              <a:rPr lang="en-US" altLang="zh-CN" sz="3200" dirty="0"/>
              <a:t>_______ _______ every Saturday.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3. </a:t>
            </a:r>
            <a:r>
              <a:rPr lang="zh-CN" altLang="zh-CN" sz="3200" dirty="0"/>
              <a:t>我们需要使用互联网做作业。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We </a:t>
            </a:r>
            <a:r>
              <a:rPr lang="en-US" altLang="zh-CN" sz="3200" dirty="0"/>
              <a:t>need to _______ _______ </a:t>
            </a:r>
            <a:r>
              <a:rPr lang="en-US" altLang="zh-CN" sz="3200" dirty="0" smtClean="0"/>
              <a:t>________ </a:t>
            </a:r>
            <a:r>
              <a:rPr lang="en-US" altLang="zh-CN" sz="3200" dirty="0"/>
              <a:t>to do our homework.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4. </a:t>
            </a:r>
            <a:r>
              <a:rPr lang="zh-CN" altLang="zh-CN" sz="3200" dirty="0"/>
              <a:t>她一个月看两次电影。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She </a:t>
            </a:r>
            <a:r>
              <a:rPr lang="en-US" altLang="zh-CN" sz="3200" dirty="0"/>
              <a:t>goes to the cinema _______ _______ 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Jack</a:t>
            </a:r>
            <a:r>
              <a:rPr lang="zh-CN" altLang="zh-CN" sz="3200" dirty="0"/>
              <a:t>晚上几乎从不外出。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Jack </a:t>
            </a:r>
            <a:r>
              <a:rPr lang="en-US" altLang="zh-CN" sz="3200" dirty="0"/>
              <a:t>_______ _______ goes out at night.</a:t>
            </a:r>
            <a:endParaRPr lang="zh-CN" altLang="zh-CN" sz="3200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27448" y="1461389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How        come </a:t>
            </a:r>
            <a:endParaRPr lang="zh-CN" altLang="zh-CN" dirty="0" smtClean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19536" y="2551798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has/takes    piano     lessons  </a:t>
            </a:r>
            <a:endParaRPr lang="zh-CN" altLang="zh-CN" dirty="0" smtClean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59000" y="3738052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use          the       Internet </a:t>
            </a:r>
            <a:endParaRPr lang="zh-CN" altLang="zh-CN" dirty="0" smtClean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231904" y="4925310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twice       a         month </a:t>
            </a:r>
            <a:endParaRPr lang="zh-CN" altLang="zh-CN" dirty="0" smtClean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063553" y="6061190"/>
            <a:ext cx="3024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hardly   ever</a:t>
            </a:r>
            <a:endParaRPr lang="zh-CN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1290920"/>
            <a:ext cx="1872208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844824"/>
            <a:ext cx="1690970" cy="3861048"/>
          </a:xfrm>
          <a:prstGeom prst="rect">
            <a:avLst/>
          </a:prstGeom>
        </p:spPr>
      </p:pic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663952" y="1855419"/>
            <a:ext cx="1080120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719736" y="2437116"/>
            <a:ext cx="1224136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595500" y="2988456"/>
            <a:ext cx="93610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359218" y="3583312"/>
            <a:ext cx="201622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7368" y="1164614"/>
            <a:ext cx="95050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 smtClean="0"/>
              <a:t>The first girl sometimes goes shopping on weekends and the first boy never goes shopping.</a:t>
            </a:r>
            <a:endParaRPr lang="en-US" altLang="zh-CN" dirty="0" smtClean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</a:t>
            </a:r>
            <a:r>
              <a:rPr lang="en-US" altLang="zh-CN" dirty="0" smtClean="0"/>
              <a:t>second </a:t>
            </a:r>
            <a:r>
              <a:rPr lang="en-US" altLang="zh-CN" dirty="0"/>
              <a:t>boy always exercises and the second girl often helps with housework.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third girl hardly ever watches TV.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5159896" y="1772816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1436" y="4880135"/>
            <a:ext cx="9475004" cy="7375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频度副词表示事情发生的频率，通常放在动词前面。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744072" y="23962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43872" y="2890695"/>
            <a:ext cx="1620180" cy="3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22124" y="35504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9772" y="4134652"/>
            <a:ext cx="1450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836712"/>
            <a:ext cx="11305256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622300" indent="-62230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Ⅲ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根据对话内容，从方框中选择恰当的选项补全对话，其中有两项多余。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John, I feel bored today.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I have an idea. (1)_______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Oh, no, not baseball.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Why, Lee?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C: He doesn’t like baseball at 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Really? (2)_______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I like basketball best. I think it’s fun and exciting</a:t>
            </a:r>
            <a:r>
              <a:rPr lang="en-US" altLang="zh-CN" sz="3200" dirty="0" smtClean="0"/>
              <a:t>.</a:t>
            </a:r>
            <a:endParaRPr lang="zh-CN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6239553" y="1484784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39816" y="2636912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64443" y="4941168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G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2750" y="3247279"/>
            <a:ext cx="1130525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41655" indent="-541655">
              <a:lnSpc>
                <a:spcPct val="120000"/>
              </a:lnSpc>
            </a:pPr>
            <a:r>
              <a:rPr lang="en-US" altLang="zh-CN" sz="3200" dirty="0" smtClean="0"/>
              <a:t>B</a:t>
            </a:r>
            <a:r>
              <a:rPr lang="en-US" altLang="zh-CN" sz="3200" dirty="0"/>
              <a:t>: Yeah, sometimes I play basketball, too. (3)_______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I play basketball every afternoon and I’m a great basketball player.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B: (4)_______ Come on, can we join you today?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Sure. (5)_______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A&amp;B: OK, see you!</a:t>
            </a:r>
            <a:endParaRPr lang="zh-CN" altLang="zh-CN" sz="3200" dirty="0"/>
          </a:p>
        </p:txBody>
      </p:sp>
      <p:sp>
        <p:nvSpPr>
          <p:cNvPr id="7" name="矩形 6"/>
          <p:cNvSpPr/>
          <p:nvPr/>
        </p:nvSpPr>
        <p:spPr>
          <a:xfrm>
            <a:off x="3071664" y="188640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328248" y="329718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35526" y="504972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A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639616" y="5645331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C</a:t>
            </a:r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695400" y="2734511"/>
            <a:ext cx="72728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Recite </a:t>
            </a:r>
            <a:r>
              <a:rPr kumimoji="1" lang="en-US" altLang="zh-CN" sz="3400" dirty="0">
                <a:solidFill>
                  <a:srgbClr val="FFC000"/>
                </a:solidFill>
              </a:rPr>
              <a:t>the conversation of </a:t>
            </a:r>
            <a:r>
              <a:rPr kumimoji="1" lang="en-US" altLang="zh-CN" sz="3400" i="1" dirty="0">
                <a:solidFill>
                  <a:srgbClr val="FFC000"/>
                </a:solidFill>
              </a:rPr>
              <a:t>2d.</a:t>
            </a:r>
            <a:endParaRPr kumimoji="1" lang="en-US" altLang="zh-CN" sz="3400" i="1" dirty="0">
              <a:solidFill>
                <a:srgbClr val="FFC000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Preview the </a:t>
            </a:r>
            <a:r>
              <a:rPr kumimoji="1" lang="en-US" altLang="zh-CN" sz="3400" i="1" dirty="0" smtClean="0">
                <a:solidFill>
                  <a:srgbClr val="FFC000"/>
                </a:solidFill>
              </a:rPr>
              <a:t>Grammar Focus</a:t>
            </a:r>
            <a:r>
              <a:rPr kumimoji="1" lang="en-US" altLang="zh-CN" sz="3400" dirty="0" smtClean="0">
                <a:solidFill>
                  <a:srgbClr val="FFC000"/>
                </a:solidFill>
              </a:rPr>
              <a:t>.</a:t>
            </a:r>
            <a:endParaRPr kumimoji="1" lang="en-US" altLang="zh-CN" sz="3400" dirty="0" smtClean="0">
              <a:solidFill>
                <a:srgbClr val="FFC000"/>
              </a:solidFill>
            </a:endParaRPr>
          </a:p>
        </p:txBody>
      </p:sp>
      <p:pic>
        <p:nvPicPr>
          <p:cNvPr id="28693" name="Picture 21" descr="homework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908720"/>
            <a:ext cx="5327650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1370951" y="267841"/>
            <a:ext cx="101532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Practice the conversation in the picture above. Then make your own conversations about what you do on weekends.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2" y="187441"/>
            <a:ext cx="1219099" cy="1219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38043"/>
            <a:ext cx="8568952" cy="48292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19850" y="2204864"/>
            <a:ext cx="5506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do you 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2146" y="3465100"/>
            <a:ext cx="3817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watch </a:t>
            </a:r>
            <a:r>
              <a:rPr lang="en-US" altLang="zh-CN" sz="3200" dirty="0">
                <a:cs typeface="Times New Roman" panose="02020603050405020304" pitchFamily="18" charset="0"/>
              </a:rPr>
              <a:t>TV.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5720" y="4613647"/>
            <a:ext cx="3842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Do you go shopping?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22658" y="5766191"/>
            <a:ext cx="4441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No, 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sz="3200" dirty="0">
                <a:cs typeface="Times New Roman" panose="02020603050405020304" pitchFamily="18" charset="0"/>
              </a:rPr>
              <a:t> go shopping.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212752" y="1395512"/>
            <a:ext cx="5955256" cy="51845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4440" y="1827560"/>
            <a:ext cx="2520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 you </a:t>
            </a:r>
            <a:r>
              <a:rPr lang="en-US" altLang="zh-CN" sz="3200" dirty="0">
                <a:cs typeface="Times New Roman" panose="02020603050405020304" pitchFamily="18" charset="0"/>
              </a:rPr>
              <a:t>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7332" y="4356216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6045400" y="1412776"/>
            <a:ext cx="5955256" cy="5184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188200" y="1827560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 you…?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4072" y="4869160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9" name="Picture 21" descr="Pair work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12" y="133896"/>
            <a:ext cx="4760191" cy="12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971769"/>
            <a:ext cx="1835327" cy="1219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05" y="2446863"/>
            <a:ext cx="1636739" cy="1183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692696"/>
            <a:ext cx="9649072" cy="56585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92470" y="1233751"/>
            <a:ext cx="6876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does your sister do </a:t>
            </a:r>
            <a:r>
              <a:rPr lang="en-US" altLang="zh-CN" sz="3200" dirty="0">
                <a:cs typeface="Times New Roman" panose="02020603050405020304" pitchFamily="18" charset="0"/>
              </a:rPr>
              <a:t>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4878" y="2690072"/>
            <a:ext cx="2048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She 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2470" y="4228157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Does she…?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1639" y="56629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....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54" y="2253564"/>
            <a:ext cx="2232852" cy="14885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3911094"/>
            <a:ext cx="1619864" cy="12986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5100,&quot;width&quot;:9780}"/>
</p:tagLst>
</file>

<file path=ppt/tags/tag12.xml><?xml version="1.0" encoding="utf-8"?>
<p:tagLst xmlns:p="http://schemas.openxmlformats.org/presentationml/2006/main">
  <p:tag name="KSO_WPP_MARK_KEY" val="6e5b563c-2c82-4807-983e-dc36338d2c06"/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3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4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12045</Words>
  <Application>WPS 演示</Application>
  <PresentationFormat>宽屏</PresentationFormat>
  <Paragraphs>908</Paragraphs>
  <Slides>62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隶书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415</cp:revision>
  <dcterms:created xsi:type="dcterms:W3CDTF">2013-03-17T02:35:00Z</dcterms:created>
  <dcterms:modified xsi:type="dcterms:W3CDTF">2024-09-13T07:42:10Z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11B7EFA110864F158240DDE40E9C87F9</vt:lpwstr>
  </property>
  <property fmtid="{D5CDD505-2E9C-101B-9397-08002B2CF9AE}" pid="3" name="KSOProductBuildVer">
    <vt:lpwstr>2052-12.1.0.17440</vt:lpwstr>
  </property>
</Properties>
</file>